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6"/>
  </p:notesMasterIdLst>
  <p:sldIdLst>
    <p:sldId id="256" r:id="rId2"/>
    <p:sldId id="285" r:id="rId3"/>
    <p:sldId id="257" r:id="rId4"/>
    <p:sldId id="258" r:id="rId5"/>
    <p:sldId id="259" r:id="rId6"/>
    <p:sldId id="260" r:id="rId7"/>
    <p:sldId id="261" r:id="rId8"/>
    <p:sldId id="262" r:id="rId9"/>
    <p:sldId id="269" r:id="rId10"/>
    <p:sldId id="264" r:id="rId11"/>
    <p:sldId id="271" r:id="rId12"/>
    <p:sldId id="272" r:id="rId13"/>
    <p:sldId id="274" r:id="rId14"/>
    <p:sldId id="275" r:id="rId15"/>
    <p:sldId id="276" r:id="rId16"/>
    <p:sldId id="277" r:id="rId17"/>
    <p:sldId id="284" r:id="rId18"/>
    <p:sldId id="278" r:id="rId19"/>
    <p:sldId id="279" r:id="rId20"/>
    <p:sldId id="280" r:id="rId21"/>
    <p:sldId id="281" r:id="rId22"/>
    <p:sldId id="282" r:id="rId23"/>
    <p:sldId id="283" r:id="rId24"/>
    <p:sldId id="273" r:id="rId25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6D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723"/>
  </p:normalViewPr>
  <p:slideViewPr>
    <p:cSldViewPr snapToGrid="0">
      <p:cViewPr varScale="1">
        <p:scale>
          <a:sx n="125" d="100"/>
          <a:sy n="125" d="100"/>
        </p:scale>
        <p:origin x="920" y="16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7c4d61776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7c4d61776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e3fc35f7e9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1e3fc35f7e9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7c4d617763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7c4d617763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1e351255cc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1e351255cc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e351255cc7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e351255cc7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e351255cc7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e351255cc7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e351255cc7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e351255cc7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e351255cc7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e351255cc7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1e3fc35f7e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1e3fc35f7e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17c4d617763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17c4d617763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file/d/0B-KyU7T8S8bLTHpaMnh2U2NWZzQ/view?resourcekey=0-G4xxdoV4vLkQKinv04rrHQ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emf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07/s10462-019-09770-z" TargetMode="External"/><Relationship Id="rId7" Type="http://schemas.openxmlformats.org/officeDocument/2006/relationships/hyperlink" Target="https://doi.org/10.18653/v1/2020.coling-main.553" TargetMode="External"/><Relationship Id="rId2" Type="http://schemas.openxmlformats.org/officeDocument/2006/relationships/hyperlink" Target="https://doi.org/10.1007/s11336-021-09823-9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doi.org/10.1037/pspp0000096" TargetMode="External"/><Relationship Id="rId5" Type="http://schemas.openxmlformats.org/officeDocument/2006/relationships/hyperlink" Target="https://doi.org/10.48550/arXiv.1810.02980" TargetMode="External"/><Relationship Id="rId4" Type="http://schemas.openxmlformats.org/officeDocument/2006/relationships/hyperlink" Target="https://doi.org/10.18653/v1/W15-2913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141600" y="-57300"/>
            <a:ext cx="5406900" cy="289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3380" dirty="0"/>
              <a:t>Avaliação da Personalidade (Big Five) a partir de posts no </a:t>
            </a:r>
            <a:r>
              <a:rPr lang="pt-BR" sz="3380" dirty="0" err="1"/>
              <a:t>facebook</a:t>
            </a:r>
            <a:r>
              <a:rPr lang="pt-BR" sz="3380" dirty="0"/>
              <a:t> usando Col</a:t>
            </a:r>
            <a:r>
              <a:rPr lang="pt-BR" sz="3380" dirty="0">
                <a:solidFill>
                  <a:srgbClr val="3C78D8"/>
                </a:solidFill>
              </a:rPr>
              <a:t>B5</a:t>
            </a:r>
            <a:r>
              <a:rPr lang="pt-BR" sz="3380" dirty="0"/>
              <a:t>ERT</a:t>
            </a:r>
            <a:endParaRPr sz="3380" dirty="0"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864250" y="2920850"/>
            <a:ext cx="3564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Ricardo Primi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 err="1"/>
              <a:t>Datasets</a:t>
            </a:r>
            <a:r>
              <a:rPr lang="pt-BR" b="1" dirty="0"/>
              <a:t> </a:t>
            </a:r>
            <a:r>
              <a:rPr lang="pt-BR" b="1" dirty="0" err="1"/>
              <a:t>documents</a:t>
            </a:r>
            <a:endParaRPr b="1" dirty="0"/>
          </a:p>
        </p:txBody>
      </p:sp>
      <p:sp>
        <p:nvSpPr>
          <p:cNvPr id="109" name="Google Shape;109;p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236125" cy="204394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7500" lnSpcReduction="20000"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pt-BR" dirty="0"/>
              <a:t>Posts: B5 corpus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pt-BR" dirty="0"/>
              <a:t>N = 1,019 pessoas e 194382 posts e 2.219.585 tokens</a:t>
            </a:r>
            <a:endParaRPr dirty="0"/>
          </a:p>
          <a:p>
            <a:pPr marL="0" indent="0">
              <a:spcBef>
                <a:spcPts val="1200"/>
              </a:spcBef>
              <a:buNone/>
            </a:pPr>
            <a:r>
              <a:rPr lang="pt-BR" dirty="0"/>
              <a:t>Documentos: Base de posts: posts de 1082 pessoas divididos em </a:t>
            </a:r>
            <a:r>
              <a:rPr lang="pt-BR" dirty="0" err="1"/>
              <a:t>chunks</a:t>
            </a:r>
            <a:r>
              <a:rPr lang="pt-BR" dirty="0"/>
              <a:t> de 250 tokens. Isso resultou 11537 posts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pt-BR" dirty="0"/>
              <a:t>415 (de 0 a 14 tokens) </a:t>
            </a:r>
            <a:r>
              <a:rPr lang="pt-BR" dirty="0" err="1"/>
              <a:t>X</a:t>
            </a:r>
            <a:r>
              <a:rPr lang="pt-BR" dirty="0"/>
              <a:t> 11537 (até 512 tokens) = 4.787.855 interações</a:t>
            </a:r>
          </a:p>
          <a:p>
            <a:pPr marL="0" indent="0">
              <a:spcBef>
                <a:spcPts val="1200"/>
              </a:spcBef>
              <a:buNone/>
            </a:pPr>
            <a:endParaRPr lang="pt-BR"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lang="pt-BR"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  <p:pic>
        <p:nvPicPr>
          <p:cNvPr id="110" name="Google Shape;110;p21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47825" y="173025"/>
            <a:ext cx="3122150" cy="4531425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1"/>
          <p:cNvSpPr txBox="1"/>
          <p:nvPr/>
        </p:nvSpPr>
        <p:spPr>
          <a:xfrm>
            <a:off x="6143325" y="4741075"/>
            <a:ext cx="2097600" cy="2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u="sng">
                <a:solidFill>
                  <a:schemeClr val="hlink"/>
                </a:solidFill>
                <a:hlinkClick r:id="rId3"/>
              </a:rPr>
              <a:t>b5 corpus v.1.8.zip</a:t>
            </a:r>
            <a:endParaRPr/>
          </a:p>
        </p:txBody>
      </p:sp>
      <p:pic>
        <p:nvPicPr>
          <p:cNvPr id="2" name="Google Shape;80;p16">
            <a:extLst>
              <a:ext uri="{FF2B5EF4-FFF2-40B4-BE49-F238E27FC236}">
                <a16:creationId xmlns:a16="http://schemas.microsoft.com/office/drawing/2014/main" id="{2F058EAE-9DCC-08CE-6116-C5C21396EC1F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4025" y="3560605"/>
            <a:ext cx="3319503" cy="1328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0"/>
          <p:cNvSpPr/>
          <p:nvPr/>
        </p:nvSpPr>
        <p:spPr>
          <a:xfrm>
            <a:off x="2176400" y="1626150"/>
            <a:ext cx="573600" cy="171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20"/>
          <p:cNvSpPr/>
          <p:nvPr/>
        </p:nvSpPr>
        <p:spPr>
          <a:xfrm>
            <a:off x="2176400" y="1854750"/>
            <a:ext cx="573600" cy="171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20"/>
          <p:cNvSpPr/>
          <p:nvPr/>
        </p:nvSpPr>
        <p:spPr>
          <a:xfrm>
            <a:off x="2176400" y="2083350"/>
            <a:ext cx="573600" cy="171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20"/>
          <p:cNvSpPr/>
          <p:nvPr/>
        </p:nvSpPr>
        <p:spPr>
          <a:xfrm>
            <a:off x="2176400" y="2311950"/>
            <a:ext cx="573600" cy="171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20"/>
          <p:cNvSpPr/>
          <p:nvPr/>
        </p:nvSpPr>
        <p:spPr>
          <a:xfrm>
            <a:off x="2176400" y="2540550"/>
            <a:ext cx="573600" cy="171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20"/>
          <p:cNvSpPr/>
          <p:nvPr/>
        </p:nvSpPr>
        <p:spPr>
          <a:xfrm>
            <a:off x="2176400" y="2769150"/>
            <a:ext cx="573600" cy="171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20"/>
          <p:cNvSpPr/>
          <p:nvPr/>
        </p:nvSpPr>
        <p:spPr>
          <a:xfrm>
            <a:off x="2176400" y="2997750"/>
            <a:ext cx="573600" cy="171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20"/>
          <p:cNvSpPr/>
          <p:nvPr/>
        </p:nvSpPr>
        <p:spPr>
          <a:xfrm>
            <a:off x="2176400" y="3226350"/>
            <a:ext cx="573600" cy="171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20"/>
          <p:cNvSpPr/>
          <p:nvPr/>
        </p:nvSpPr>
        <p:spPr>
          <a:xfrm>
            <a:off x="5257875" y="1359475"/>
            <a:ext cx="573600" cy="171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20"/>
          <p:cNvSpPr/>
          <p:nvPr/>
        </p:nvSpPr>
        <p:spPr>
          <a:xfrm>
            <a:off x="5257875" y="1588075"/>
            <a:ext cx="573600" cy="171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20"/>
          <p:cNvSpPr/>
          <p:nvPr/>
        </p:nvSpPr>
        <p:spPr>
          <a:xfrm>
            <a:off x="5257875" y="1816675"/>
            <a:ext cx="573600" cy="171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20"/>
          <p:cNvSpPr/>
          <p:nvPr/>
        </p:nvSpPr>
        <p:spPr>
          <a:xfrm>
            <a:off x="5257875" y="2045275"/>
            <a:ext cx="573600" cy="171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20"/>
          <p:cNvSpPr/>
          <p:nvPr/>
        </p:nvSpPr>
        <p:spPr>
          <a:xfrm>
            <a:off x="5257875" y="2919525"/>
            <a:ext cx="573600" cy="171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20"/>
          <p:cNvSpPr/>
          <p:nvPr/>
        </p:nvSpPr>
        <p:spPr>
          <a:xfrm>
            <a:off x="5257875" y="3148125"/>
            <a:ext cx="573600" cy="171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20"/>
          <p:cNvSpPr/>
          <p:nvPr/>
        </p:nvSpPr>
        <p:spPr>
          <a:xfrm>
            <a:off x="5257875" y="3376725"/>
            <a:ext cx="573600" cy="171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20"/>
          <p:cNvSpPr/>
          <p:nvPr/>
        </p:nvSpPr>
        <p:spPr>
          <a:xfrm>
            <a:off x="5257875" y="3605325"/>
            <a:ext cx="573600" cy="171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20"/>
          <p:cNvSpPr/>
          <p:nvPr/>
        </p:nvSpPr>
        <p:spPr>
          <a:xfrm>
            <a:off x="5522025" y="2421450"/>
            <a:ext cx="45300" cy="45300"/>
          </a:xfrm>
          <a:prstGeom prst="ellipse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20"/>
          <p:cNvSpPr/>
          <p:nvPr/>
        </p:nvSpPr>
        <p:spPr>
          <a:xfrm>
            <a:off x="5522025" y="2520925"/>
            <a:ext cx="45300" cy="45300"/>
          </a:xfrm>
          <a:prstGeom prst="ellipse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20"/>
          <p:cNvSpPr/>
          <p:nvPr/>
        </p:nvSpPr>
        <p:spPr>
          <a:xfrm>
            <a:off x="5522025" y="2620400"/>
            <a:ext cx="45300" cy="45300"/>
          </a:xfrm>
          <a:prstGeom prst="ellipse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58" name="Google Shape;158;p20"/>
          <p:cNvCxnSpPr>
            <a:endCxn id="147" idx="1"/>
          </p:cNvCxnSpPr>
          <p:nvPr/>
        </p:nvCxnSpPr>
        <p:spPr>
          <a:xfrm rot="10800000" flipH="1">
            <a:off x="2749875" y="1445425"/>
            <a:ext cx="2508000" cy="266700"/>
          </a:xfrm>
          <a:prstGeom prst="straightConnector1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9" name="Google Shape;159;p20"/>
          <p:cNvCxnSpPr>
            <a:endCxn id="148" idx="1"/>
          </p:cNvCxnSpPr>
          <p:nvPr/>
        </p:nvCxnSpPr>
        <p:spPr>
          <a:xfrm rot="10800000" flipH="1">
            <a:off x="2749875" y="1674025"/>
            <a:ext cx="2508000" cy="38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0" name="Google Shape;160;p20"/>
          <p:cNvCxnSpPr>
            <a:stCxn id="139" idx="3"/>
            <a:endCxn id="149" idx="1"/>
          </p:cNvCxnSpPr>
          <p:nvPr/>
        </p:nvCxnSpPr>
        <p:spPr>
          <a:xfrm>
            <a:off x="2750000" y="1712100"/>
            <a:ext cx="2508000" cy="190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1" name="Google Shape;161;p20"/>
          <p:cNvCxnSpPr>
            <a:stCxn id="139" idx="3"/>
            <a:endCxn id="150" idx="1"/>
          </p:cNvCxnSpPr>
          <p:nvPr/>
        </p:nvCxnSpPr>
        <p:spPr>
          <a:xfrm>
            <a:off x="2750000" y="1712100"/>
            <a:ext cx="2508000" cy="419100"/>
          </a:xfrm>
          <a:prstGeom prst="straightConnector1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2" name="Google Shape;162;p20"/>
          <p:cNvCxnSpPr>
            <a:stCxn id="139" idx="3"/>
            <a:endCxn id="151" idx="1"/>
          </p:cNvCxnSpPr>
          <p:nvPr/>
        </p:nvCxnSpPr>
        <p:spPr>
          <a:xfrm>
            <a:off x="2750000" y="1712100"/>
            <a:ext cx="2508000" cy="1293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3" name="Google Shape;163;p20"/>
          <p:cNvCxnSpPr>
            <a:stCxn id="139" idx="3"/>
            <a:endCxn id="152" idx="1"/>
          </p:cNvCxnSpPr>
          <p:nvPr/>
        </p:nvCxnSpPr>
        <p:spPr>
          <a:xfrm>
            <a:off x="2750000" y="1712100"/>
            <a:ext cx="2508000" cy="1521900"/>
          </a:xfrm>
          <a:prstGeom prst="straightConnector1">
            <a:avLst/>
          </a:prstGeom>
          <a:noFill/>
          <a:ln w="9525" cap="flat" cmpd="sng">
            <a:solidFill>
              <a:srgbClr val="6FA8DC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4" name="Google Shape;164;p20"/>
          <p:cNvCxnSpPr>
            <a:stCxn id="139" idx="3"/>
            <a:endCxn id="153" idx="1"/>
          </p:cNvCxnSpPr>
          <p:nvPr/>
        </p:nvCxnSpPr>
        <p:spPr>
          <a:xfrm>
            <a:off x="2750000" y="1712100"/>
            <a:ext cx="2508000" cy="17505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5" name="Google Shape;165;p20"/>
          <p:cNvCxnSpPr>
            <a:stCxn id="139" idx="3"/>
            <a:endCxn id="154" idx="1"/>
          </p:cNvCxnSpPr>
          <p:nvPr/>
        </p:nvCxnSpPr>
        <p:spPr>
          <a:xfrm>
            <a:off x="2750000" y="1712100"/>
            <a:ext cx="2508000" cy="1979100"/>
          </a:xfrm>
          <a:prstGeom prst="straightConnector1">
            <a:avLst/>
          </a:prstGeom>
          <a:noFill/>
          <a:ln w="9525" cap="flat" cmpd="sng">
            <a:solidFill>
              <a:srgbClr val="4A86E8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66" name="Google Shape;166;p20"/>
          <p:cNvSpPr txBox="1"/>
          <p:nvPr/>
        </p:nvSpPr>
        <p:spPr>
          <a:xfrm>
            <a:off x="1664700" y="1093625"/>
            <a:ext cx="1887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item 1: 8 tokens </a:t>
            </a:r>
            <a:endParaRPr/>
          </a:p>
        </p:txBody>
      </p:sp>
      <p:sp>
        <p:nvSpPr>
          <p:cNvPr id="167" name="Google Shape;167;p20"/>
          <p:cNvSpPr txBox="1"/>
          <p:nvPr/>
        </p:nvSpPr>
        <p:spPr>
          <a:xfrm>
            <a:off x="5218150" y="902575"/>
            <a:ext cx="1925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posts: 512 tokens  </a:t>
            </a:r>
            <a:endParaRPr/>
          </a:p>
        </p:txBody>
      </p:sp>
      <p:cxnSp>
        <p:nvCxnSpPr>
          <p:cNvPr id="168" name="Google Shape;168;p20"/>
          <p:cNvCxnSpPr/>
          <p:nvPr/>
        </p:nvCxnSpPr>
        <p:spPr>
          <a:xfrm rot="10800000">
            <a:off x="2383825" y="3443475"/>
            <a:ext cx="70500" cy="705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triangle" w="med" len="med"/>
          </a:ln>
        </p:spPr>
      </p:cxnSp>
      <p:sp>
        <p:nvSpPr>
          <p:cNvPr id="169" name="Google Shape;169;p20"/>
          <p:cNvSpPr txBox="1"/>
          <p:nvPr/>
        </p:nvSpPr>
        <p:spPr>
          <a:xfrm>
            <a:off x="1594125" y="4074375"/>
            <a:ext cx="2541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BERT embeddings (768)</a:t>
            </a:r>
            <a:endParaRPr/>
          </a:p>
        </p:txBody>
      </p:sp>
      <p:cxnSp>
        <p:nvCxnSpPr>
          <p:cNvPr id="170" name="Google Shape;170;p20"/>
          <p:cNvCxnSpPr/>
          <p:nvPr/>
        </p:nvCxnSpPr>
        <p:spPr>
          <a:xfrm rot="10800000" flipH="1">
            <a:off x="2463150" y="3783250"/>
            <a:ext cx="2779200" cy="35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triangle" w="med" len="med"/>
          </a:ln>
        </p:spPr>
      </p:cxnSp>
      <p:cxnSp>
        <p:nvCxnSpPr>
          <p:cNvPr id="171" name="Google Shape;171;p20"/>
          <p:cNvCxnSpPr/>
          <p:nvPr/>
        </p:nvCxnSpPr>
        <p:spPr>
          <a:xfrm>
            <a:off x="3883550" y="1026725"/>
            <a:ext cx="185100" cy="534000"/>
          </a:xfrm>
          <a:prstGeom prst="straightConnector1">
            <a:avLst/>
          </a:prstGeom>
          <a:noFill/>
          <a:ln w="9525" cap="flat" cmpd="sng">
            <a:solidFill>
              <a:srgbClr val="0000FF"/>
            </a:solidFill>
            <a:prstDash val="dot"/>
            <a:round/>
            <a:headEnd type="none" w="med" len="med"/>
            <a:tailEnd type="triangle" w="med" len="med"/>
          </a:ln>
        </p:spPr>
      </p:cxnSp>
      <p:sp>
        <p:nvSpPr>
          <p:cNvPr id="172" name="Google Shape;172;p20"/>
          <p:cNvSpPr txBox="1"/>
          <p:nvPr/>
        </p:nvSpPr>
        <p:spPr>
          <a:xfrm>
            <a:off x="3464475" y="668925"/>
            <a:ext cx="125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0000FF"/>
                </a:solidFill>
              </a:rPr>
              <a:t>top5 cosim</a:t>
            </a:r>
            <a:endParaRPr>
              <a:solidFill>
                <a:srgbClr val="0000FF"/>
              </a:solidFill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3DDBC4B3-F2F9-4E65-DA7D-CD6B3C60C2AF}"/>
              </a:ext>
            </a:extLst>
          </p:cNvPr>
          <p:cNvSpPr txBox="1"/>
          <p:nvPr/>
        </p:nvSpPr>
        <p:spPr>
          <a:xfrm>
            <a:off x="2289976" y="159161"/>
            <a:ext cx="40318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/>
              <a:t>Idéia</a:t>
            </a:r>
            <a:r>
              <a:rPr lang="pt-BR" dirty="0"/>
              <a:t> 0: usar somente </a:t>
            </a:r>
            <a:r>
              <a:rPr lang="pt-BR" dirty="0" err="1"/>
              <a:t>embeddings</a:t>
            </a:r>
            <a:r>
              <a:rPr lang="pt-BR" dirty="0"/>
              <a:t> (catástrofe !!)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64980C-9937-F17E-416F-025002E55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 err="1"/>
              <a:t>Idéia</a:t>
            </a:r>
            <a:r>
              <a:rPr lang="pt-BR" dirty="0"/>
              <a:t> 1: treinar (</a:t>
            </a:r>
            <a:r>
              <a:rPr lang="pt-BR" dirty="0" err="1"/>
              <a:t>finetunning</a:t>
            </a:r>
            <a:r>
              <a:rPr lang="pt-BR" dirty="0"/>
              <a:t>) </a:t>
            </a:r>
            <a:r>
              <a:rPr lang="pt-BR" sz="3600" dirty="0" err="1"/>
              <a:t>ColBERT</a:t>
            </a:r>
            <a:r>
              <a:rPr lang="pt-BR" sz="3600" dirty="0"/>
              <a:t> a partir dessa base = Col</a:t>
            </a:r>
            <a:r>
              <a:rPr lang="pt-BR" sz="3600" b="1" dirty="0">
                <a:solidFill>
                  <a:srgbClr val="3C78D8"/>
                </a:solidFill>
              </a:rPr>
              <a:t>B5</a:t>
            </a:r>
            <a:r>
              <a:rPr lang="pt-BR" sz="3600" dirty="0">
                <a:solidFill>
                  <a:schemeClr val="tx1"/>
                </a:solidFill>
              </a:rPr>
              <a:t>B</a:t>
            </a:r>
            <a:r>
              <a:rPr lang="pt-BR" sz="3600" dirty="0"/>
              <a:t>ERT</a:t>
            </a:r>
            <a:br>
              <a:rPr lang="pt-BR" sz="3600" dirty="0"/>
            </a:br>
            <a:r>
              <a:rPr lang="pt-BR" sz="3600" dirty="0" err="1"/>
              <a:t>bi-encoder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858941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5A1CBC-0683-F9EC-2EAB-0F28C4B5CC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37440"/>
            <a:ext cx="8520600" cy="572700"/>
          </a:xfrm>
        </p:spPr>
        <p:txBody>
          <a:bodyPr>
            <a:normAutofit fontScale="90000"/>
          </a:bodyPr>
          <a:lstStyle/>
          <a:p>
            <a:r>
              <a:rPr lang="pt-BR" dirty="0"/>
              <a:t>Como organizar os dados para treino (exemplos relevantes e não relevantes)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4044153-A9B8-4D61-01C4-9E83F5F92F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70880" y="3463592"/>
            <a:ext cx="2892675" cy="572700"/>
          </a:xfrm>
        </p:spPr>
        <p:txBody>
          <a:bodyPr>
            <a:normAutofit fontScale="70000" lnSpcReduction="20000"/>
          </a:bodyPr>
          <a:lstStyle/>
          <a:p>
            <a:pPr marL="114300" indent="0">
              <a:buNone/>
            </a:pPr>
            <a:r>
              <a:rPr lang="pt-BR" dirty="0"/>
              <a:t>Sou extrovertido, sociável.</a:t>
            </a:r>
          </a:p>
          <a:p>
            <a:pPr marL="114300" indent="0">
              <a:buNone/>
            </a:pPr>
            <a:r>
              <a:rPr lang="pt-BR" dirty="0"/>
              <a:t>Gosto de conversar.</a:t>
            </a:r>
          </a:p>
          <a:p>
            <a:pPr marL="114300" indent="0">
              <a:buNone/>
            </a:pPr>
            <a:endParaRPr lang="pt-BR" dirty="0"/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A500BAFE-36BF-8C19-3F20-70DC963CF5B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FC41075D-4854-87DE-E26A-075B2D78DB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1882" y="1537443"/>
            <a:ext cx="3224147" cy="1989759"/>
          </a:xfrm>
          <a:prstGeom prst="rect">
            <a:avLst/>
          </a:prstGeom>
        </p:spPr>
      </p:pic>
      <p:sp>
        <p:nvSpPr>
          <p:cNvPr id="7" name="Espaço Reservado para Texto 2">
            <a:extLst>
              <a:ext uri="{FF2B5EF4-FFF2-40B4-BE49-F238E27FC236}">
                <a16:creationId xmlns:a16="http://schemas.microsoft.com/office/drawing/2014/main" id="{77F9E089-C782-C904-A857-29E7EF60B630}"/>
              </a:ext>
            </a:extLst>
          </p:cNvPr>
          <p:cNvSpPr txBox="1">
            <a:spLocks/>
          </p:cNvSpPr>
          <p:nvPr/>
        </p:nvSpPr>
        <p:spPr>
          <a:xfrm>
            <a:off x="721993" y="3527202"/>
            <a:ext cx="2892675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>
              <a:buFont typeface="Arial"/>
              <a:buNone/>
            </a:pPr>
            <a:r>
              <a:rPr lang="pt-BR" dirty="0"/>
              <a:t>Sou reservado(a), fico mais na minha.</a:t>
            </a:r>
          </a:p>
          <a:p>
            <a:pPr marL="114300" indent="0">
              <a:buFont typeface="Arial"/>
              <a:buNone/>
            </a:pPr>
            <a:r>
              <a:rPr lang="pt-BR" dirty="0"/>
              <a:t>Gosto de ficar sozinho(a)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31760D0D-0E8E-FA8C-E244-2FB17E12B824}"/>
              </a:ext>
            </a:extLst>
          </p:cNvPr>
          <p:cNvSpPr txBox="1"/>
          <p:nvPr/>
        </p:nvSpPr>
        <p:spPr>
          <a:xfrm>
            <a:off x="4015408" y="4598283"/>
            <a:ext cx="12490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Itens/Queries</a:t>
            </a:r>
          </a:p>
        </p:txBody>
      </p: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301A7C74-2A0E-98C7-5D31-96CF388AB132}"/>
              </a:ext>
            </a:extLst>
          </p:cNvPr>
          <p:cNvCxnSpPr/>
          <p:nvPr/>
        </p:nvCxnSpPr>
        <p:spPr>
          <a:xfrm flipH="1" flipV="1">
            <a:off x="3029447" y="4036292"/>
            <a:ext cx="898497" cy="4402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de Seta Reta 10">
            <a:extLst>
              <a:ext uri="{FF2B5EF4-FFF2-40B4-BE49-F238E27FC236}">
                <a16:creationId xmlns:a16="http://schemas.microsoft.com/office/drawing/2014/main" id="{27698E8B-E3D9-C520-67C7-CDA176AF3660}"/>
              </a:ext>
            </a:extLst>
          </p:cNvPr>
          <p:cNvCxnSpPr>
            <a:cxnSpLocks/>
          </p:cNvCxnSpPr>
          <p:nvPr/>
        </p:nvCxnSpPr>
        <p:spPr>
          <a:xfrm flipV="1">
            <a:off x="5013863" y="3998964"/>
            <a:ext cx="1030942" cy="5804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de Seta Reta 14">
            <a:extLst>
              <a:ext uri="{FF2B5EF4-FFF2-40B4-BE49-F238E27FC236}">
                <a16:creationId xmlns:a16="http://schemas.microsoft.com/office/drawing/2014/main" id="{A1F00E72-DF91-93E5-DB95-7AAACB1A529F}"/>
              </a:ext>
            </a:extLst>
          </p:cNvPr>
          <p:cNvCxnSpPr>
            <a:cxnSpLocks/>
          </p:cNvCxnSpPr>
          <p:nvPr/>
        </p:nvCxnSpPr>
        <p:spPr>
          <a:xfrm flipV="1">
            <a:off x="5343277" y="2619303"/>
            <a:ext cx="811033" cy="1048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74B44B9B-7F77-5ECD-27C1-6DE5F5E6DD67}"/>
              </a:ext>
            </a:extLst>
          </p:cNvPr>
          <p:cNvSpPr txBox="1"/>
          <p:nvPr/>
        </p:nvSpPr>
        <p:spPr>
          <a:xfrm>
            <a:off x="6184992" y="2465414"/>
            <a:ext cx="6832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Posts </a:t>
            </a:r>
          </a:p>
        </p:txBody>
      </p:sp>
      <p:cxnSp>
        <p:nvCxnSpPr>
          <p:cNvPr id="21" name="Conector de Seta Reta 20">
            <a:extLst>
              <a:ext uri="{FF2B5EF4-FFF2-40B4-BE49-F238E27FC236}">
                <a16:creationId xmlns:a16="http://schemas.microsoft.com/office/drawing/2014/main" id="{240494B8-AFA9-F326-7BB2-12861ABC5CD5}"/>
              </a:ext>
            </a:extLst>
          </p:cNvPr>
          <p:cNvCxnSpPr>
            <a:cxnSpLocks/>
          </p:cNvCxnSpPr>
          <p:nvPr/>
        </p:nvCxnSpPr>
        <p:spPr>
          <a:xfrm flipH="1" flipV="1">
            <a:off x="2168330" y="2586447"/>
            <a:ext cx="994439" cy="2260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16E25427-9AFA-818C-BAE9-6B790C66321E}"/>
              </a:ext>
            </a:extLst>
          </p:cNvPr>
          <p:cNvSpPr txBox="1"/>
          <p:nvPr/>
        </p:nvSpPr>
        <p:spPr>
          <a:xfrm>
            <a:off x="1186849" y="2419350"/>
            <a:ext cx="6832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Posts </a:t>
            </a:r>
          </a:p>
        </p:txBody>
      </p:sp>
    </p:spTree>
    <p:extLst>
      <p:ext uri="{BB962C8B-B14F-4D97-AF65-F5344CB8AC3E}">
        <p14:creationId xmlns:p14="http://schemas.microsoft.com/office/powerpoint/2010/main" val="8457512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5A1CBC-0683-F9EC-2EAB-0F28C4B5CC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37440"/>
            <a:ext cx="8520600" cy="572700"/>
          </a:xfrm>
        </p:spPr>
        <p:txBody>
          <a:bodyPr>
            <a:normAutofit fontScale="90000"/>
          </a:bodyPr>
          <a:lstStyle/>
          <a:p>
            <a:r>
              <a:rPr lang="pt-BR" dirty="0"/>
              <a:t>Como organizar os dados para treino (exemplos relevantes e não relevantes)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4044153-A9B8-4D61-01C4-9E83F5F92F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70880" y="3463592"/>
            <a:ext cx="2892675" cy="572700"/>
          </a:xfrm>
        </p:spPr>
        <p:txBody>
          <a:bodyPr>
            <a:normAutofit fontScale="70000" lnSpcReduction="20000"/>
          </a:bodyPr>
          <a:lstStyle/>
          <a:p>
            <a:pPr marL="114300" indent="0">
              <a:buNone/>
            </a:pPr>
            <a:r>
              <a:rPr lang="pt-BR" dirty="0"/>
              <a:t>Sou extrovertido, sociável.</a:t>
            </a:r>
          </a:p>
          <a:p>
            <a:pPr marL="114300" indent="0">
              <a:buNone/>
            </a:pPr>
            <a:r>
              <a:rPr lang="pt-BR" dirty="0"/>
              <a:t>Gosto de conversar.</a:t>
            </a:r>
          </a:p>
          <a:p>
            <a:pPr marL="114300" indent="0">
              <a:buNone/>
            </a:pPr>
            <a:endParaRPr lang="pt-BR" dirty="0"/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A500BAFE-36BF-8C19-3F20-70DC963CF5B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FC41075D-4854-87DE-E26A-075B2D78DB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1882" y="1537443"/>
            <a:ext cx="3224147" cy="1989759"/>
          </a:xfrm>
          <a:prstGeom prst="rect">
            <a:avLst/>
          </a:prstGeom>
        </p:spPr>
      </p:pic>
      <p:sp>
        <p:nvSpPr>
          <p:cNvPr id="7" name="Espaço Reservado para Texto 2">
            <a:extLst>
              <a:ext uri="{FF2B5EF4-FFF2-40B4-BE49-F238E27FC236}">
                <a16:creationId xmlns:a16="http://schemas.microsoft.com/office/drawing/2014/main" id="{77F9E089-C782-C904-A857-29E7EF60B630}"/>
              </a:ext>
            </a:extLst>
          </p:cNvPr>
          <p:cNvSpPr txBox="1">
            <a:spLocks/>
          </p:cNvSpPr>
          <p:nvPr/>
        </p:nvSpPr>
        <p:spPr>
          <a:xfrm>
            <a:off x="721993" y="3527202"/>
            <a:ext cx="2892675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>
              <a:buFont typeface="Arial"/>
              <a:buNone/>
            </a:pPr>
            <a:r>
              <a:rPr lang="pt-BR" dirty="0"/>
              <a:t>Sou reservado(a), fico mais na minha.</a:t>
            </a:r>
          </a:p>
          <a:p>
            <a:pPr marL="114300" indent="0">
              <a:buFont typeface="Arial"/>
              <a:buNone/>
            </a:pPr>
            <a:r>
              <a:rPr lang="pt-BR" dirty="0"/>
              <a:t>Gosto de ficar sozinho(a)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31760D0D-0E8E-FA8C-E244-2FB17E12B824}"/>
              </a:ext>
            </a:extLst>
          </p:cNvPr>
          <p:cNvSpPr txBox="1"/>
          <p:nvPr/>
        </p:nvSpPr>
        <p:spPr>
          <a:xfrm>
            <a:off x="4015408" y="4598283"/>
            <a:ext cx="12490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Itens/Queries</a:t>
            </a:r>
          </a:p>
        </p:txBody>
      </p: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301A7C74-2A0E-98C7-5D31-96CF388AB132}"/>
              </a:ext>
            </a:extLst>
          </p:cNvPr>
          <p:cNvCxnSpPr/>
          <p:nvPr/>
        </p:nvCxnSpPr>
        <p:spPr>
          <a:xfrm flipH="1" flipV="1">
            <a:off x="3029447" y="4036292"/>
            <a:ext cx="898497" cy="4402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de Seta Reta 10">
            <a:extLst>
              <a:ext uri="{FF2B5EF4-FFF2-40B4-BE49-F238E27FC236}">
                <a16:creationId xmlns:a16="http://schemas.microsoft.com/office/drawing/2014/main" id="{27698E8B-E3D9-C520-67C7-CDA176AF3660}"/>
              </a:ext>
            </a:extLst>
          </p:cNvPr>
          <p:cNvCxnSpPr>
            <a:cxnSpLocks/>
          </p:cNvCxnSpPr>
          <p:nvPr/>
        </p:nvCxnSpPr>
        <p:spPr>
          <a:xfrm flipV="1">
            <a:off x="5013863" y="3998964"/>
            <a:ext cx="1030942" cy="5804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de Seta Reta 14">
            <a:extLst>
              <a:ext uri="{FF2B5EF4-FFF2-40B4-BE49-F238E27FC236}">
                <a16:creationId xmlns:a16="http://schemas.microsoft.com/office/drawing/2014/main" id="{A1F00E72-DF91-93E5-DB95-7AAACB1A529F}"/>
              </a:ext>
            </a:extLst>
          </p:cNvPr>
          <p:cNvCxnSpPr>
            <a:cxnSpLocks/>
          </p:cNvCxnSpPr>
          <p:nvPr/>
        </p:nvCxnSpPr>
        <p:spPr>
          <a:xfrm flipV="1">
            <a:off x="5343277" y="2619303"/>
            <a:ext cx="811033" cy="1048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74B44B9B-7F77-5ECD-27C1-6DE5F5E6DD67}"/>
              </a:ext>
            </a:extLst>
          </p:cNvPr>
          <p:cNvSpPr txBox="1"/>
          <p:nvPr/>
        </p:nvSpPr>
        <p:spPr>
          <a:xfrm>
            <a:off x="6184992" y="2465414"/>
            <a:ext cx="6832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Posts </a:t>
            </a:r>
          </a:p>
        </p:txBody>
      </p:sp>
      <p:cxnSp>
        <p:nvCxnSpPr>
          <p:cNvPr id="21" name="Conector de Seta Reta 20">
            <a:extLst>
              <a:ext uri="{FF2B5EF4-FFF2-40B4-BE49-F238E27FC236}">
                <a16:creationId xmlns:a16="http://schemas.microsoft.com/office/drawing/2014/main" id="{240494B8-AFA9-F326-7BB2-12861ABC5CD5}"/>
              </a:ext>
            </a:extLst>
          </p:cNvPr>
          <p:cNvCxnSpPr>
            <a:cxnSpLocks/>
          </p:cNvCxnSpPr>
          <p:nvPr/>
        </p:nvCxnSpPr>
        <p:spPr>
          <a:xfrm flipH="1" flipV="1">
            <a:off x="2168330" y="2586447"/>
            <a:ext cx="994439" cy="2260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16E25427-9AFA-818C-BAE9-6B790C66321E}"/>
              </a:ext>
            </a:extLst>
          </p:cNvPr>
          <p:cNvSpPr txBox="1"/>
          <p:nvPr/>
        </p:nvSpPr>
        <p:spPr>
          <a:xfrm>
            <a:off x="1186849" y="2419350"/>
            <a:ext cx="6832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Posts </a:t>
            </a:r>
          </a:p>
        </p:txBody>
      </p:sp>
      <p:sp>
        <p:nvSpPr>
          <p:cNvPr id="26" name="Retângulo Arredondado 25">
            <a:extLst>
              <a:ext uri="{FF2B5EF4-FFF2-40B4-BE49-F238E27FC236}">
                <a16:creationId xmlns:a16="http://schemas.microsoft.com/office/drawing/2014/main" id="{39E0FEA6-E6F9-F44B-65C2-54BB15829C6A}"/>
              </a:ext>
            </a:extLst>
          </p:cNvPr>
          <p:cNvSpPr/>
          <p:nvPr/>
        </p:nvSpPr>
        <p:spPr>
          <a:xfrm>
            <a:off x="681247" y="2350153"/>
            <a:ext cx="2756702" cy="2126431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Retângulo Arredondado 26">
            <a:extLst>
              <a:ext uri="{FF2B5EF4-FFF2-40B4-BE49-F238E27FC236}">
                <a16:creationId xmlns:a16="http://schemas.microsoft.com/office/drawing/2014/main" id="{53A342E2-B873-9836-32D6-F889B4CCF8C7}"/>
              </a:ext>
            </a:extLst>
          </p:cNvPr>
          <p:cNvSpPr/>
          <p:nvPr/>
        </p:nvSpPr>
        <p:spPr>
          <a:xfrm>
            <a:off x="5578980" y="2128074"/>
            <a:ext cx="2756702" cy="2126431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C74EC5E1-43A1-AE6A-A6F6-7B59013B9A7B}"/>
              </a:ext>
            </a:extLst>
          </p:cNvPr>
          <p:cNvSpPr txBox="1"/>
          <p:nvPr/>
        </p:nvSpPr>
        <p:spPr>
          <a:xfrm>
            <a:off x="6905442" y="953319"/>
            <a:ext cx="17187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Exemplos positivos</a:t>
            </a:r>
          </a:p>
        </p:txBody>
      </p:sp>
      <p:cxnSp>
        <p:nvCxnSpPr>
          <p:cNvPr id="30" name="Conector de Seta Reta 29">
            <a:extLst>
              <a:ext uri="{FF2B5EF4-FFF2-40B4-BE49-F238E27FC236}">
                <a16:creationId xmlns:a16="http://schemas.microsoft.com/office/drawing/2014/main" id="{DBB6DB3B-A61B-B953-6689-F2CA5E40A40E}"/>
              </a:ext>
            </a:extLst>
          </p:cNvPr>
          <p:cNvCxnSpPr/>
          <p:nvPr/>
        </p:nvCxnSpPr>
        <p:spPr>
          <a:xfrm flipH="1">
            <a:off x="6758609" y="1315218"/>
            <a:ext cx="508883" cy="6677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 de Seta Reta 30">
            <a:extLst>
              <a:ext uri="{FF2B5EF4-FFF2-40B4-BE49-F238E27FC236}">
                <a16:creationId xmlns:a16="http://schemas.microsoft.com/office/drawing/2014/main" id="{A3283036-FE19-07D1-7F7F-C627F7DCC19C}"/>
              </a:ext>
            </a:extLst>
          </p:cNvPr>
          <p:cNvCxnSpPr>
            <a:cxnSpLocks/>
          </p:cNvCxnSpPr>
          <p:nvPr/>
        </p:nvCxnSpPr>
        <p:spPr>
          <a:xfrm flipH="1">
            <a:off x="2145665" y="1315218"/>
            <a:ext cx="4971552" cy="8190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73468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5A1CBC-0683-F9EC-2EAB-0F28C4B5CC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37440"/>
            <a:ext cx="8520600" cy="572700"/>
          </a:xfrm>
        </p:spPr>
        <p:txBody>
          <a:bodyPr>
            <a:normAutofit fontScale="90000"/>
          </a:bodyPr>
          <a:lstStyle/>
          <a:p>
            <a:r>
              <a:rPr lang="pt-BR" dirty="0"/>
              <a:t>Dados e </a:t>
            </a:r>
            <a:r>
              <a:rPr lang="pt-BR" dirty="0" err="1"/>
              <a:t>loss</a:t>
            </a:r>
            <a:r>
              <a:rPr lang="pt-BR" dirty="0"/>
              <a:t> </a:t>
            </a:r>
            <a:r>
              <a:rPr lang="pt-BR" dirty="0" err="1"/>
              <a:t>function</a:t>
            </a:r>
            <a:endParaRPr lang="pt-BR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31760D0D-0E8E-FA8C-E244-2FB17E12B824}"/>
              </a:ext>
            </a:extLst>
          </p:cNvPr>
          <p:cNvSpPr txBox="1"/>
          <p:nvPr/>
        </p:nvSpPr>
        <p:spPr>
          <a:xfrm>
            <a:off x="373077" y="787221"/>
            <a:ext cx="12490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Itens/Queries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5D083113-8DF4-026F-E727-D93F4E219D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47046" y="839431"/>
            <a:ext cx="3500258" cy="2198690"/>
          </a:xfrm>
        </p:spPr>
        <p:txBody>
          <a:bodyPr>
            <a:normAutofit fontScale="92500" lnSpcReduction="20000"/>
          </a:bodyPr>
          <a:lstStyle/>
          <a:p>
            <a:pPr marL="114300" indent="0">
              <a:buNone/>
            </a:pPr>
            <a:r>
              <a:rPr lang="pt-BR" dirty="0"/>
              <a:t>Exemplos negativos : os outros dados no batch</a:t>
            </a:r>
          </a:p>
          <a:p>
            <a:pPr marL="114300" indent="0">
              <a:buNone/>
            </a:pPr>
            <a:r>
              <a:rPr lang="pt-BR" dirty="0"/>
              <a:t>Ordenei aleatoriamente: para garantir que estariam sujeitos diferentes no mesmo batch </a:t>
            </a:r>
          </a:p>
          <a:p>
            <a:pPr marL="114300" indent="0">
              <a:buNone/>
            </a:pPr>
            <a:endParaRPr lang="pt-BR" dirty="0"/>
          </a:p>
          <a:p>
            <a:pPr marL="114300" indent="0">
              <a:buNone/>
            </a:pPr>
            <a:r>
              <a:rPr lang="pt-BR" dirty="0" err="1"/>
              <a:t>Train</a:t>
            </a:r>
            <a:r>
              <a:rPr lang="pt-BR" dirty="0"/>
              <a:t> 993.759 (N=868)</a:t>
            </a:r>
          </a:p>
          <a:p>
            <a:pPr marL="114300" indent="0">
              <a:buNone/>
            </a:pPr>
            <a:r>
              <a:rPr lang="pt-BR" dirty="0"/>
              <a:t>Test 158.594 (N=152)</a:t>
            </a:r>
          </a:p>
        </p:txBody>
      </p:sp>
      <p:sp>
        <p:nvSpPr>
          <p:cNvPr id="9" name="Google Shape;139;p20">
            <a:extLst>
              <a:ext uri="{FF2B5EF4-FFF2-40B4-BE49-F238E27FC236}">
                <a16:creationId xmlns:a16="http://schemas.microsoft.com/office/drawing/2014/main" id="{D542A1C7-2E98-B9D2-CCAE-3EDB2FD82767}"/>
              </a:ext>
            </a:extLst>
          </p:cNvPr>
          <p:cNvSpPr/>
          <p:nvPr/>
        </p:nvSpPr>
        <p:spPr>
          <a:xfrm>
            <a:off x="797095" y="1666520"/>
            <a:ext cx="573600" cy="171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40;p20">
            <a:extLst>
              <a:ext uri="{FF2B5EF4-FFF2-40B4-BE49-F238E27FC236}">
                <a16:creationId xmlns:a16="http://schemas.microsoft.com/office/drawing/2014/main" id="{C25F5816-82C6-4FE0-F2D5-2564C741B5AF}"/>
              </a:ext>
            </a:extLst>
          </p:cNvPr>
          <p:cNvSpPr/>
          <p:nvPr/>
        </p:nvSpPr>
        <p:spPr>
          <a:xfrm>
            <a:off x="797095" y="1895120"/>
            <a:ext cx="573600" cy="171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41;p20">
            <a:extLst>
              <a:ext uri="{FF2B5EF4-FFF2-40B4-BE49-F238E27FC236}">
                <a16:creationId xmlns:a16="http://schemas.microsoft.com/office/drawing/2014/main" id="{EDBEF9DB-7CA5-9E42-6CF9-62ABFABF4E7A}"/>
              </a:ext>
            </a:extLst>
          </p:cNvPr>
          <p:cNvSpPr/>
          <p:nvPr/>
        </p:nvSpPr>
        <p:spPr>
          <a:xfrm>
            <a:off x="797095" y="2123720"/>
            <a:ext cx="573600" cy="171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2;p20">
            <a:extLst>
              <a:ext uri="{FF2B5EF4-FFF2-40B4-BE49-F238E27FC236}">
                <a16:creationId xmlns:a16="http://schemas.microsoft.com/office/drawing/2014/main" id="{66990689-5825-0010-2CB3-236AD50D1F83}"/>
              </a:ext>
            </a:extLst>
          </p:cNvPr>
          <p:cNvSpPr/>
          <p:nvPr/>
        </p:nvSpPr>
        <p:spPr>
          <a:xfrm>
            <a:off x="797095" y="2352320"/>
            <a:ext cx="573600" cy="171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43;p20">
            <a:extLst>
              <a:ext uri="{FF2B5EF4-FFF2-40B4-BE49-F238E27FC236}">
                <a16:creationId xmlns:a16="http://schemas.microsoft.com/office/drawing/2014/main" id="{99B2798B-4A74-9062-C416-5628908DA137}"/>
              </a:ext>
            </a:extLst>
          </p:cNvPr>
          <p:cNvSpPr/>
          <p:nvPr/>
        </p:nvSpPr>
        <p:spPr>
          <a:xfrm>
            <a:off x="797095" y="2580920"/>
            <a:ext cx="573600" cy="171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44;p20">
            <a:extLst>
              <a:ext uri="{FF2B5EF4-FFF2-40B4-BE49-F238E27FC236}">
                <a16:creationId xmlns:a16="http://schemas.microsoft.com/office/drawing/2014/main" id="{1E2BD0D7-7ECE-4D39-EDF0-4648FA677456}"/>
              </a:ext>
            </a:extLst>
          </p:cNvPr>
          <p:cNvSpPr/>
          <p:nvPr/>
        </p:nvSpPr>
        <p:spPr>
          <a:xfrm>
            <a:off x="797095" y="2809520"/>
            <a:ext cx="573600" cy="171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45;p20">
            <a:extLst>
              <a:ext uri="{FF2B5EF4-FFF2-40B4-BE49-F238E27FC236}">
                <a16:creationId xmlns:a16="http://schemas.microsoft.com/office/drawing/2014/main" id="{D14E0B0B-E6A4-FFB2-B48C-2AA9A9584267}"/>
              </a:ext>
            </a:extLst>
          </p:cNvPr>
          <p:cNvSpPr/>
          <p:nvPr/>
        </p:nvSpPr>
        <p:spPr>
          <a:xfrm>
            <a:off x="797095" y="3038120"/>
            <a:ext cx="573600" cy="171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146;p20">
            <a:extLst>
              <a:ext uri="{FF2B5EF4-FFF2-40B4-BE49-F238E27FC236}">
                <a16:creationId xmlns:a16="http://schemas.microsoft.com/office/drawing/2014/main" id="{2D38E123-E8B6-1A1E-72E9-25A2C49A8A29}"/>
              </a:ext>
            </a:extLst>
          </p:cNvPr>
          <p:cNvSpPr/>
          <p:nvPr/>
        </p:nvSpPr>
        <p:spPr>
          <a:xfrm>
            <a:off x="797095" y="3266720"/>
            <a:ext cx="573600" cy="171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9" name="Google Shape;158;p20">
            <a:extLst>
              <a:ext uri="{FF2B5EF4-FFF2-40B4-BE49-F238E27FC236}">
                <a16:creationId xmlns:a16="http://schemas.microsoft.com/office/drawing/2014/main" id="{1139C851-DA51-1C52-F495-2328DA561B24}"/>
              </a:ext>
            </a:extLst>
          </p:cNvPr>
          <p:cNvCxnSpPr>
            <a:cxnSpLocks/>
          </p:cNvCxnSpPr>
          <p:nvPr/>
        </p:nvCxnSpPr>
        <p:spPr>
          <a:xfrm>
            <a:off x="1581912" y="2387533"/>
            <a:ext cx="1285184" cy="4649"/>
          </a:xfrm>
          <a:prstGeom prst="straightConnector1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7" name="Google Shape;166;p20">
            <a:extLst>
              <a:ext uri="{FF2B5EF4-FFF2-40B4-BE49-F238E27FC236}">
                <a16:creationId xmlns:a16="http://schemas.microsoft.com/office/drawing/2014/main" id="{57EBB826-0204-5956-98EE-C64E52D29824}"/>
              </a:ext>
            </a:extLst>
          </p:cNvPr>
          <p:cNvSpPr txBox="1"/>
          <p:nvPr/>
        </p:nvSpPr>
        <p:spPr>
          <a:xfrm>
            <a:off x="295393" y="1209530"/>
            <a:ext cx="1887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item 1: 8 tokens </a:t>
            </a:r>
            <a:endParaRPr dirty="0"/>
          </a:p>
        </p:txBody>
      </p:sp>
      <p:sp>
        <p:nvSpPr>
          <p:cNvPr id="48" name="Google Shape;167;p20">
            <a:extLst>
              <a:ext uri="{FF2B5EF4-FFF2-40B4-BE49-F238E27FC236}">
                <a16:creationId xmlns:a16="http://schemas.microsoft.com/office/drawing/2014/main" id="{7AD370F5-B0EE-42F4-7419-482CE1F0B000}"/>
              </a:ext>
            </a:extLst>
          </p:cNvPr>
          <p:cNvSpPr txBox="1"/>
          <p:nvPr/>
        </p:nvSpPr>
        <p:spPr>
          <a:xfrm>
            <a:off x="2646600" y="894898"/>
            <a:ext cx="1925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posts: 512 tokens  </a:t>
            </a:r>
            <a:endParaRPr dirty="0"/>
          </a:p>
        </p:txBody>
      </p:sp>
      <p:cxnSp>
        <p:nvCxnSpPr>
          <p:cNvPr id="49" name="Google Shape;168;p20">
            <a:extLst>
              <a:ext uri="{FF2B5EF4-FFF2-40B4-BE49-F238E27FC236}">
                <a16:creationId xmlns:a16="http://schemas.microsoft.com/office/drawing/2014/main" id="{5C41537C-19C3-54BF-5C02-87D654B0E281}"/>
              </a:ext>
            </a:extLst>
          </p:cNvPr>
          <p:cNvCxnSpPr>
            <a:cxnSpLocks/>
          </p:cNvCxnSpPr>
          <p:nvPr/>
        </p:nvCxnSpPr>
        <p:spPr>
          <a:xfrm flipH="1" flipV="1">
            <a:off x="1102373" y="3276017"/>
            <a:ext cx="172220" cy="978264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triangle" w="med" len="med"/>
          </a:ln>
        </p:spPr>
      </p:cxnSp>
      <p:sp>
        <p:nvSpPr>
          <p:cNvPr id="50" name="Google Shape;169;p20">
            <a:extLst>
              <a:ext uri="{FF2B5EF4-FFF2-40B4-BE49-F238E27FC236}">
                <a16:creationId xmlns:a16="http://schemas.microsoft.com/office/drawing/2014/main" id="{A0DF58AD-E8DD-1FA7-D93F-228411B8F4B9}"/>
              </a:ext>
            </a:extLst>
          </p:cNvPr>
          <p:cNvSpPr txBox="1"/>
          <p:nvPr/>
        </p:nvSpPr>
        <p:spPr>
          <a:xfrm>
            <a:off x="925921" y="4284128"/>
            <a:ext cx="3280025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 err="1"/>
              <a:t>BERTimbau</a:t>
            </a:r>
            <a:r>
              <a:rPr lang="pt-BR" dirty="0"/>
              <a:t> </a:t>
            </a:r>
            <a:r>
              <a:rPr lang="pt-BR" dirty="0" err="1"/>
              <a:t>embeddings</a:t>
            </a:r>
            <a:r>
              <a:rPr lang="pt-BR" dirty="0"/>
              <a:t> (768)</a:t>
            </a:r>
            <a:endParaRPr dirty="0"/>
          </a:p>
        </p:txBody>
      </p:sp>
      <p:cxnSp>
        <p:nvCxnSpPr>
          <p:cNvPr id="51" name="Google Shape;170;p20">
            <a:extLst>
              <a:ext uri="{FF2B5EF4-FFF2-40B4-BE49-F238E27FC236}">
                <a16:creationId xmlns:a16="http://schemas.microsoft.com/office/drawing/2014/main" id="{33422D01-17CF-5DB3-97E5-B39DE705E4E6}"/>
              </a:ext>
            </a:extLst>
          </p:cNvPr>
          <p:cNvCxnSpPr>
            <a:cxnSpLocks/>
          </p:cNvCxnSpPr>
          <p:nvPr/>
        </p:nvCxnSpPr>
        <p:spPr>
          <a:xfrm flipV="1">
            <a:off x="1349325" y="3709552"/>
            <a:ext cx="2005572" cy="64660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triangle" w="med" len="med"/>
          </a:ln>
        </p:spPr>
      </p:cxnSp>
      <p:sp>
        <p:nvSpPr>
          <p:cNvPr id="53" name="Google Shape;172;p20">
            <a:extLst>
              <a:ext uri="{FF2B5EF4-FFF2-40B4-BE49-F238E27FC236}">
                <a16:creationId xmlns:a16="http://schemas.microsoft.com/office/drawing/2014/main" id="{2BAF45D0-30AD-1178-8143-F53B395AD988}"/>
              </a:ext>
            </a:extLst>
          </p:cNvPr>
          <p:cNvSpPr txBox="1"/>
          <p:nvPr/>
        </p:nvSpPr>
        <p:spPr>
          <a:xfrm>
            <a:off x="1754663" y="1770901"/>
            <a:ext cx="1257300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0000FF"/>
                </a:solidFill>
              </a:rPr>
              <a:t>Cross </a:t>
            </a:r>
            <a:r>
              <a:rPr lang="pt-BR" dirty="0" err="1">
                <a:solidFill>
                  <a:srgbClr val="0000FF"/>
                </a:solidFill>
              </a:rPr>
              <a:t>product</a:t>
            </a:r>
            <a:endParaRPr dirty="0">
              <a:solidFill>
                <a:srgbClr val="0000FF"/>
              </a:solidFill>
            </a:endParaRPr>
          </a:p>
        </p:txBody>
      </p:sp>
      <p:sp>
        <p:nvSpPr>
          <p:cNvPr id="54" name="Google Shape;147;p20">
            <a:extLst>
              <a:ext uri="{FF2B5EF4-FFF2-40B4-BE49-F238E27FC236}">
                <a16:creationId xmlns:a16="http://schemas.microsoft.com/office/drawing/2014/main" id="{09A65854-C75F-1824-977E-DF7F78A40798}"/>
              </a:ext>
            </a:extLst>
          </p:cNvPr>
          <p:cNvSpPr/>
          <p:nvPr/>
        </p:nvSpPr>
        <p:spPr>
          <a:xfrm>
            <a:off x="3090747" y="1386907"/>
            <a:ext cx="573600" cy="171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148;p20">
            <a:extLst>
              <a:ext uri="{FF2B5EF4-FFF2-40B4-BE49-F238E27FC236}">
                <a16:creationId xmlns:a16="http://schemas.microsoft.com/office/drawing/2014/main" id="{2CCE729F-3D38-EDF6-4DB7-21C836313D45}"/>
              </a:ext>
            </a:extLst>
          </p:cNvPr>
          <p:cNvSpPr/>
          <p:nvPr/>
        </p:nvSpPr>
        <p:spPr>
          <a:xfrm>
            <a:off x="3090747" y="1615507"/>
            <a:ext cx="573600" cy="171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149;p20">
            <a:extLst>
              <a:ext uri="{FF2B5EF4-FFF2-40B4-BE49-F238E27FC236}">
                <a16:creationId xmlns:a16="http://schemas.microsoft.com/office/drawing/2014/main" id="{D8A41562-377F-AF56-EF64-293BCFD69FCD}"/>
              </a:ext>
            </a:extLst>
          </p:cNvPr>
          <p:cNvSpPr/>
          <p:nvPr/>
        </p:nvSpPr>
        <p:spPr>
          <a:xfrm>
            <a:off x="3090747" y="1844107"/>
            <a:ext cx="573600" cy="171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150;p20">
            <a:extLst>
              <a:ext uri="{FF2B5EF4-FFF2-40B4-BE49-F238E27FC236}">
                <a16:creationId xmlns:a16="http://schemas.microsoft.com/office/drawing/2014/main" id="{AAAE4A96-794D-155E-B15B-89CBBE600486}"/>
              </a:ext>
            </a:extLst>
          </p:cNvPr>
          <p:cNvSpPr/>
          <p:nvPr/>
        </p:nvSpPr>
        <p:spPr>
          <a:xfrm>
            <a:off x="3090747" y="2072707"/>
            <a:ext cx="573600" cy="171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151;p20">
            <a:extLst>
              <a:ext uri="{FF2B5EF4-FFF2-40B4-BE49-F238E27FC236}">
                <a16:creationId xmlns:a16="http://schemas.microsoft.com/office/drawing/2014/main" id="{5B77E36D-84C1-0B9C-13B9-1AA2F15ED7DC}"/>
              </a:ext>
            </a:extLst>
          </p:cNvPr>
          <p:cNvSpPr/>
          <p:nvPr/>
        </p:nvSpPr>
        <p:spPr>
          <a:xfrm>
            <a:off x="3090747" y="2946957"/>
            <a:ext cx="573600" cy="171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152;p20">
            <a:extLst>
              <a:ext uri="{FF2B5EF4-FFF2-40B4-BE49-F238E27FC236}">
                <a16:creationId xmlns:a16="http://schemas.microsoft.com/office/drawing/2014/main" id="{7C8594AF-851C-B20C-974B-A37239507558}"/>
              </a:ext>
            </a:extLst>
          </p:cNvPr>
          <p:cNvSpPr/>
          <p:nvPr/>
        </p:nvSpPr>
        <p:spPr>
          <a:xfrm>
            <a:off x="3090747" y="3175557"/>
            <a:ext cx="573600" cy="171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153;p20">
            <a:extLst>
              <a:ext uri="{FF2B5EF4-FFF2-40B4-BE49-F238E27FC236}">
                <a16:creationId xmlns:a16="http://schemas.microsoft.com/office/drawing/2014/main" id="{BB3E7A6E-D238-AB29-D2A0-76960FA47304}"/>
              </a:ext>
            </a:extLst>
          </p:cNvPr>
          <p:cNvSpPr/>
          <p:nvPr/>
        </p:nvSpPr>
        <p:spPr>
          <a:xfrm>
            <a:off x="3090747" y="3404157"/>
            <a:ext cx="573600" cy="171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154;p20">
            <a:extLst>
              <a:ext uri="{FF2B5EF4-FFF2-40B4-BE49-F238E27FC236}">
                <a16:creationId xmlns:a16="http://schemas.microsoft.com/office/drawing/2014/main" id="{207B0BD5-58B3-D170-FC6B-E93AC1DAE6C0}"/>
              </a:ext>
            </a:extLst>
          </p:cNvPr>
          <p:cNvSpPr/>
          <p:nvPr/>
        </p:nvSpPr>
        <p:spPr>
          <a:xfrm>
            <a:off x="3090747" y="3632757"/>
            <a:ext cx="573600" cy="171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155;p20">
            <a:extLst>
              <a:ext uri="{FF2B5EF4-FFF2-40B4-BE49-F238E27FC236}">
                <a16:creationId xmlns:a16="http://schemas.microsoft.com/office/drawing/2014/main" id="{D52C9A76-C093-4C2A-2614-E1B292BD2937}"/>
              </a:ext>
            </a:extLst>
          </p:cNvPr>
          <p:cNvSpPr/>
          <p:nvPr/>
        </p:nvSpPr>
        <p:spPr>
          <a:xfrm>
            <a:off x="3354897" y="2448882"/>
            <a:ext cx="45300" cy="45300"/>
          </a:xfrm>
          <a:prstGeom prst="ellipse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156;p20">
            <a:extLst>
              <a:ext uri="{FF2B5EF4-FFF2-40B4-BE49-F238E27FC236}">
                <a16:creationId xmlns:a16="http://schemas.microsoft.com/office/drawing/2014/main" id="{EC513A70-4206-0086-1C1E-F555EDBB020E}"/>
              </a:ext>
            </a:extLst>
          </p:cNvPr>
          <p:cNvSpPr/>
          <p:nvPr/>
        </p:nvSpPr>
        <p:spPr>
          <a:xfrm>
            <a:off x="3354897" y="2548357"/>
            <a:ext cx="45300" cy="45300"/>
          </a:xfrm>
          <a:prstGeom prst="ellipse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157;p20">
            <a:extLst>
              <a:ext uri="{FF2B5EF4-FFF2-40B4-BE49-F238E27FC236}">
                <a16:creationId xmlns:a16="http://schemas.microsoft.com/office/drawing/2014/main" id="{79787BA0-3BA0-4DC4-6ECE-4CADCE24AF40}"/>
              </a:ext>
            </a:extLst>
          </p:cNvPr>
          <p:cNvSpPr/>
          <p:nvPr/>
        </p:nvSpPr>
        <p:spPr>
          <a:xfrm>
            <a:off x="3354897" y="2647832"/>
            <a:ext cx="45300" cy="45300"/>
          </a:xfrm>
          <a:prstGeom prst="ellipse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Retângulo Arredondado 64">
            <a:extLst>
              <a:ext uri="{FF2B5EF4-FFF2-40B4-BE49-F238E27FC236}">
                <a16:creationId xmlns:a16="http://schemas.microsoft.com/office/drawing/2014/main" id="{8E246013-090F-19E2-3B50-4AE5B2E75B41}"/>
              </a:ext>
            </a:extLst>
          </p:cNvPr>
          <p:cNvSpPr/>
          <p:nvPr/>
        </p:nvSpPr>
        <p:spPr>
          <a:xfrm>
            <a:off x="634088" y="1546879"/>
            <a:ext cx="947824" cy="2001502"/>
          </a:xfrm>
          <a:prstGeom prst="roundRect">
            <a:avLst/>
          </a:prstGeom>
          <a:solidFill>
            <a:schemeClr val="accent1">
              <a:alpha val="21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76D6FF"/>
              </a:solidFill>
            </a:endParaRPr>
          </a:p>
        </p:txBody>
      </p:sp>
      <p:sp>
        <p:nvSpPr>
          <p:cNvPr id="66" name="Retângulo Arredondado 65">
            <a:extLst>
              <a:ext uri="{FF2B5EF4-FFF2-40B4-BE49-F238E27FC236}">
                <a16:creationId xmlns:a16="http://schemas.microsoft.com/office/drawing/2014/main" id="{C3BE15A5-485F-2E5D-B158-F32A9A7A05F5}"/>
              </a:ext>
            </a:extLst>
          </p:cNvPr>
          <p:cNvSpPr/>
          <p:nvPr/>
        </p:nvSpPr>
        <p:spPr>
          <a:xfrm>
            <a:off x="2909675" y="1224068"/>
            <a:ext cx="947824" cy="2689564"/>
          </a:xfrm>
          <a:prstGeom prst="roundRect">
            <a:avLst/>
          </a:prstGeom>
          <a:solidFill>
            <a:schemeClr val="accent1">
              <a:alpha val="21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76D6FF"/>
              </a:solidFill>
            </a:endParaRPr>
          </a:p>
        </p:txBody>
      </p:sp>
      <p:sp>
        <p:nvSpPr>
          <p:cNvPr id="68" name="CaixaDeTexto 67">
            <a:extLst>
              <a:ext uri="{FF2B5EF4-FFF2-40B4-BE49-F238E27FC236}">
                <a16:creationId xmlns:a16="http://schemas.microsoft.com/office/drawing/2014/main" id="{F27DEC3D-CC94-9AD3-6601-2281F2AEF267}"/>
              </a:ext>
            </a:extLst>
          </p:cNvPr>
          <p:cNvSpPr txBox="1"/>
          <p:nvPr/>
        </p:nvSpPr>
        <p:spPr>
          <a:xfrm>
            <a:off x="3064207" y="708278"/>
            <a:ext cx="6719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média</a:t>
            </a:r>
          </a:p>
        </p:txBody>
      </p:sp>
      <p:sp>
        <p:nvSpPr>
          <p:cNvPr id="69" name="CaixaDeTexto 68">
            <a:extLst>
              <a:ext uri="{FF2B5EF4-FFF2-40B4-BE49-F238E27FC236}">
                <a16:creationId xmlns:a16="http://schemas.microsoft.com/office/drawing/2014/main" id="{2E8493B6-6895-5A93-A406-8AABD1D0B5F6}"/>
              </a:ext>
            </a:extLst>
          </p:cNvPr>
          <p:cNvSpPr txBox="1"/>
          <p:nvPr/>
        </p:nvSpPr>
        <p:spPr>
          <a:xfrm>
            <a:off x="747905" y="1025794"/>
            <a:ext cx="6719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média</a:t>
            </a:r>
          </a:p>
        </p:txBody>
      </p:sp>
    </p:spTree>
    <p:extLst>
      <p:ext uri="{BB962C8B-B14F-4D97-AF65-F5344CB8AC3E}">
        <p14:creationId xmlns:p14="http://schemas.microsoft.com/office/powerpoint/2010/main" val="30583987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398590-89EB-FC59-E228-F6E7847A3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Resultados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0B372C0-A9F5-53DD-FEFE-59F3823C1C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14300" indent="0">
              <a:buNone/>
            </a:pPr>
            <a:r>
              <a:rPr lang="pt-BR" dirty="0"/>
              <a:t>4 épocas (6h40m cada época, 25 minutos para </a:t>
            </a:r>
            <a:r>
              <a:rPr lang="pt-BR" dirty="0" err="1"/>
              <a:t>eval</a:t>
            </a:r>
            <a:r>
              <a:rPr lang="pt-BR" dirty="0"/>
              <a:t>)</a:t>
            </a:r>
          </a:p>
          <a:p>
            <a:pPr marL="114300" indent="0">
              <a:buNone/>
            </a:pPr>
            <a:r>
              <a:rPr lang="pt-BR" dirty="0" err="1"/>
              <a:t>Loss</a:t>
            </a:r>
            <a:r>
              <a:rPr lang="pt-BR" dirty="0"/>
              <a:t> </a:t>
            </a:r>
            <a:r>
              <a:rPr lang="pt-BR" dirty="0" err="1"/>
              <a:t>train</a:t>
            </a:r>
            <a:r>
              <a:rPr lang="pt-BR" dirty="0"/>
              <a:t>: 3.4, 2.3,1.8</a:t>
            </a:r>
          </a:p>
          <a:p>
            <a:pPr marL="114300" indent="0">
              <a:buNone/>
            </a:pPr>
            <a:r>
              <a:rPr lang="pt-BR" dirty="0" err="1"/>
              <a:t>Loss</a:t>
            </a:r>
            <a:r>
              <a:rPr lang="pt-BR" dirty="0"/>
              <a:t> </a:t>
            </a:r>
            <a:r>
              <a:rPr lang="pt-BR" dirty="0" err="1"/>
              <a:t>test</a:t>
            </a:r>
            <a:r>
              <a:rPr lang="pt-BR" dirty="0"/>
              <a:t>:  4.2, 6.5, 6.2</a:t>
            </a:r>
          </a:p>
          <a:p>
            <a:pPr marL="114300" indent="0">
              <a:buNone/>
            </a:pPr>
            <a:endParaRPr lang="pt-BR" dirty="0"/>
          </a:p>
          <a:p>
            <a:pPr marL="114300" indent="0">
              <a:buNone/>
            </a:pPr>
            <a:r>
              <a:rPr lang="pt-BR" dirty="0"/>
              <a:t>Inferência: </a:t>
            </a:r>
            <a:r>
              <a:rPr lang="pt-BR" dirty="0" err="1"/>
              <a:t>state_dict</a:t>
            </a:r>
            <a:r>
              <a:rPr lang="pt-BR" dirty="0"/>
              <a:t> do modelo ao final da primeira época</a:t>
            </a:r>
          </a:p>
          <a:p>
            <a:pPr marL="114300" indent="0">
              <a:buNone/>
            </a:pPr>
            <a:endParaRPr lang="pt-BR" dirty="0"/>
          </a:p>
          <a:p>
            <a:pPr marL="114300" indent="0">
              <a:buNone/>
            </a:pPr>
            <a:r>
              <a:rPr lang="pt-BR" dirty="0" err="1"/>
              <a:t>Scoring</a:t>
            </a:r>
            <a:r>
              <a:rPr lang="pt-BR" dirty="0"/>
              <a:t>: pontuei cada combinação </a:t>
            </a:r>
            <a:r>
              <a:rPr lang="pt-BR" dirty="0" err="1"/>
              <a:t>post-item</a:t>
            </a:r>
            <a:r>
              <a:rPr lang="pt-BR" dirty="0"/>
              <a:t> na base de teste de todos os posts e agreguei por </a:t>
            </a:r>
            <a:r>
              <a:rPr lang="pt-BR" dirty="0" err="1"/>
              <a:t>suj</a:t>
            </a:r>
            <a:r>
              <a:rPr lang="pt-BR" dirty="0"/>
              <a:t> </a:t>
            </a:r>
            <a:r>
              <a:rPr lang="pt-BR" dirty="0" err="1"/>
              <a:t>X</a:t>
            </a:r>
            <a:r>
              <a:rPr lang="pt-BR" dirty="0"/>
              <a:t> posts </a:t>
            </a:r>
            <a:r>
              <a:rPr lang="pt-BR" dirty="0" err="1"/>
              <a:t>X</a:t>
            </a:r>
            <a:r>
              <a:rPr lang="pt-BR" dirty="0"/>
              <a:t> item -&gt; média por cluster de itens de cada fator do B5</a:t>
            </a:r>
          </a:p>
        </p:txBody>
      </p:sp>
    </p:spTree>
    <p:extLst>
      <p:ext uri="{BB962C8B-B14F-4D97-AF65-F5344CB8AC3E}">
        <p14:creationId xmlns:p14="http://schemas.microsoft.com/office/powerpoint/2010/main" val="20861624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11360D52-D125-A836-4579-493541436B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149" y="636813"/>
            <a:ext cx="5959929" cy="367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4291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7302F73F-22CD-0EC4-2796-2B3F8FA5F1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178" y="270385"/>
            <a:ext cx="3078734" cy="3963232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323B503E-6AC8-0905-5B30-C0043F057F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0750" y="253242"/>
            <a:ext cx="3078734" cy="3997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0926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1DD532F2-9AE5-FA4C-A0C4-4A51013C26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1714" y="404039"/>
            <a:ext cx="2822702" cy="4335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6977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3D011B-38BB-54E7-6358-2CCEC7886A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Introdução</a:t>
            </a:r>
            <a:endParaRPr lang="en-US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DB3B527-5FF7-DB89-8767-54BCB6E79D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62500" lnSpcReduction="20000"/>
          </a:bodyPr>
          <a:lstStyle/>
          <a:p>
            <a:pPr indent="0" algn="just">
              <a:lnSpc>
                <a:spcPct val="150000"/>
              </a:lnSpc>
              <a:buNone/>
            </a:pPr>
            <a:r>
              <a:rPr lang="pt-BR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  modelo do Big 5 (cinco grandes fatores) tem como objetivo descrever traços e elementos da personalidade. Para sua medição, são utilizadas diferentes estratégias, como instrumentos de </a:t>
            </a:r>
            <a:r>
              <a:rPr lang="pt-BR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auto-relato</a:t>
            </a:r>
            <a:r>
              <a:rPr lang="pt-BR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(Soto &amp; John, 2017; Xie &amp; Cobb, 2020), instrumentos de </a:t>
            </a:r>
            <a:r>
              <a:rPr lang="pt-BR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hetero-relato</a:t>
            </a:r>
            <a:r>
              <a:rPr lang="pt-BR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(</a:t>
            </a:r>
            <a:r>
              <a:rPr lang="pt-BR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Borkenau</a:t>
            </a:r>
            <a:r>
              <a:rPr lang="pt-BR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et al, 2014), entrevistas estruturadas (</a:t>
            </a:r>
            <a:r>
              <a:rPr lang="pt-BR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Trull</a:t>
            </a:r>
            <a:r>
              <a:rPr lang="pt-BR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et al, 1998) e, mais recentemente, pegadas digitais (</a:t>
            </a:r>
            <a:r>
              <a:rPr lang="pt-BR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Basaran</a:t>
            </a:r>
            <a:r>
              <a:rPr lang="pt-BR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&amp; </a:t>
            </a:r>
            <a:r>
              <a:rPr lang="pt-BR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Ejimogu</a:t>
            </a:r>
            <a:r>
              <a:rPr lang="pt-BR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2021) uso de textos usados em redes sociais produzidos por indivíduos (</a:t>
            </a:r>
            <a:r>
              <a:rPr lang="pt-BR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Neuman</a:t>
            </a:r>
            <a:r>
              <a:rPr lang="pt-BR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&amp; Cohen, 2014; Yamada et al, 2019).</a:t>
            </a:r>
            <a:endParaRPr lang="pt-BR" sz="18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indent="0" algn="just">
              <a:lnSpc>
                <a:spcPct val="150000"/>
              </a:lnSpc>
              <a:buNone/>
            </a:pPr>
            <a:r>
              <a:rPr lang="pt-BR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 uso de textos para aferição da personalidade depende da transformação de palavras, frases e parágrafos em vetores  numéricos. Tais indicadores podem ser produzidos a partir da contagem de termos e sua importância relativa em um texto (bag </a:t>
            </a:r>
            <a:r>
              <a:rPr lang="pt-BR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of</a:t>
            </a:r>
            <a:r>
              <a:rPr lang="pt-BR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words, tf, tf-</a:t>
            </a:r>
            <a:r>
              <a:rPr lang="pt-BR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idf</a:t>
            </a:r>
            <a:r>
              <a:rPr lang="pt-BR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) e/ou de mecanismos que capturam o uso de palavras dentro de um contexto utilizando modelos de linguagem (como o BERT). Os vetores são utilizados como variáveis independentes para predição de medidas de personalidade, utilizando de modelos clássicos - como regressão -  até o uso de aprendizagem de máquina supervisionada. (Santos &amp; </a:t>
            </a:r>
            <a:r>
              <a:rPr lang="pt-BR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Paraboni</a:t>
            </a:r>
            <a:r>
              <a:rPr lang="pt-BR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2022).</a:t>
            </a:r>
            <a:endParaRPr lang="pt-BR" sz="18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indent="0" algn="just">
              <a:lnSpc>
                <a:spcPct val="150000"/>
              </a:lnSpc>
              <a:buNone/>
            </a:pPr>
            <a:r>
              <a:rPr lang="pt-BR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Embora haja sucesso na predição da personalidade utilizando textos (</a:t>
            </a:r>
            <a:r>
              <a:rPr lang="pt-BR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Siddique</a:t>
            </a:r>
            <a:r>
              <a:rPr lang="pt-BR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et al, 2019), ainda resta saber se o controle de </a:t>
            </a:r>
            <a:r>
              <a:rPr lang="pt-BR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viéses</a:t>
            </a:r>
            <a:r>
              <a:rPr lang="pt-BR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de resposta dos instrumentos cujos escores são utilizados como variável dependente podem melhorar a precisão dos modelos atuais. Mais especificamente, será que o controle por </a:t>
            </a:r>
            <a:r>
              <a:rPr lang="pt-BR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aquiêscência</a:t>
            </a:r>
            <a:r>
              <a:rPr lang="pt-BR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poderia melhorar a medida de personalidade aferida por textos? </a:t>
            </a:r>
            <a:endParaRPr lang="pt-BR" sz="18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12171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7BF646AC-885F-60C7-DECC-641D5B8C7E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118" y="260095"/>
            <a:ext cx="2934151" cy="3735832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DC14C6EA-B993-0F83-5849-5D624BC4C9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7268" y="260095"/>
            <a:ext cx="2934150" cy="3675097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34829716-E35A-B20A-94E8-7DBDE4F872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2416" y="260094"/>
            <a:ext cx="2486407" cy="3883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5898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CAA208-6DAC-B926-5941-06D42452C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85312"/>
            <a:ext cx="8520600" cy="572700"/>
          </a:xfrm>
        </p:spPr>
        <p:txBody>
          <a:bodyPr>
            <a:normAutofit fontScale="90000"/>
          </a:bodyPr>
          <a:lstStyle/>
          <a:p>
            <a:r>
              <a:rPr lang="pt-BR" dirty="0"/>
              <a:t>Regressão predizendo os escores a partir de 10 escores via </a:t>
            </a:r>
            <a:r>
              <a:rPr lang="pt-BR" sz="2800" dirty="0"/>
              <a:t>Col</a:t>
            </a:r>
            <a:r>
              <a:rPr lang="pt-BR" sz="2800" dirty="0">
                <a:solidFill>
                  <a:srgbClr val="3C78D8"/>
                </a:solidFill>
              </a:rPr>
              <a:t>B5</a:t>
            </a:r>
            <a:r>
              <a:rPr lang="pt-BR" sz="2800" dirty="0"/>
              <a:t>ERT</a:t>
            </a:r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F69FFE4-A612-1871-4B12-F3168062B5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644" y="1999291"/>
            <a:ext cx="2755233" cy="1349502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AB9A960E-723C-B0F5-C304-2441425A4F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756295"/>
            <a:ext cx="3060386" cy="2191743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266307ED-A19A-1EF1-2F45-B49E1324F8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5385" y="2948038"/>
            <a:ext cx="3675888" cy="2011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8796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3AF7259A-66E2-2915-0FC4-2A8B34789C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594360"/>
            <a:ext cx="6008687" cy="3708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5919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AE712EC-A5F8-4246-71A1-58AE5871F8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Obrigado ... </a:t>
            </a:r>
            <a:r>
              <a:rPr lang="pt-BR" dirty="0" err="1"/>
              <a:t>rprimi@mac.com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382459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858D6B-8212-ECD6-A6FC-5CDEC71F7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Referências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DCDD769-7CD5-045D-B165-BF613BE6FC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520600" cy="3053765"/>
          </a:xfrm>
        </p:spPr>
        <p:txBody>
          <a:bodyPr>
            <a:normAutofit fontScale="55000" lnSpcReduction="20000"/>
          </a:bodyPr>
          <a:lstStyle/>
          <a:p>
            <a:pPr marL="0" indent="-45720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pt-BR" dirty="0" err="1">
                <a:effectLst/>
              </a:rPr>
              <a:t>Hommel</a:t>
            </a:r>
            <a:r>
              <a:rPr lang="pt-BR" dirty="0">
                <a:effectLst/>
              </a:rPr>
              <a:t>, B. E., </a:t>
            </a:r>
            <a:r>
              <a:rPr lang="pt-BR" dirty="0" err="1">
                <a:effectLst/>
              </a:rPr>
              <a:t>Wollang</a:t>
            </a:r>
            <a:r>
              <a:rPr lang="pt-BR" dirty="0">
                <a:effectLst/>
              </a:rPr>
              <a:t>, F.-J. M., </a:t>
            </a:r>
            <a:r>
              <a:rPr lang="pt-BR" dirty="0" err="1">
                <a:effectLst/>
              </a:rPr>
              <a:t>Kotova</a:t>
            </a:r>
            <a:r>
              <a:rPr lang="pt-BR" dirty="0">
                <a:effectLst/>
              </a:rPr>
              <a:t>, V., </a:t>
            </a:r>
            <a:r>
              <a:rPr lang="pt-BR" dirty="0" err="1">
                <a:effectLst/>
              </a:rPr>
              <a:t>Zacher</a:t>
            </a:r>
            <a:r>
              <a:rPr lang="pt-BR" dirty="0">
                <a:effectLst/>
              </a:rPr>
              <a:t>, H., &amp; </a:t>
            </a:r>
            <a:r>
              <a:rPr lang="pt-BR" dirty="0" err="1">
                <a:effectLst/>
              </a:rPr>
              <a:t>Schmukle</a:t>
            </a:r>
            <a:r>
              <a:rPr lang="pt-BR" dirty="0">
                <a:effectLst/>
              </a:rPr>
              <a:t>, S. C. (2022). </a:t>
            </a:r>
            <a:r>
              <a:rPr lang="pt-BR" dirty="0" err="1">
                <a:effectLst/>
              </a:rPr>
              <a:t>Transformer-based</a:t>
            </a:r>
            <a:r>
              <a:rPr lang="pt-BR" dirty="0">
                <a:effectLst/>
              </a:rPr>
              <a:t> </a:t>
            </a:r>
            <a:r>
              <a:rPr lang="pt-BR" dirty="0" err="1">
                <a:effectLst/>
              </a:rPr>
              <a:t>deep</a:t>
            </a:r>
            <a:r>
              <a:rPr lang="pt-BR" dirty="0">
                <a:effectLst/>
              </a:rPr>
              <a:t> neural </a:t>
            </a:r>
            <a:r>
              <a:rPr lang="pt-BR" dirty="0" err="1">
                <a:effectLst/>
              </a:rPr>
              <a:t>language</a:t>
            </a:r>
            <a:r>
              <a:rPr lang="pt-BR" dirty="0">
                <a:effectLst/>
              </a:rPr>
              <a:t> </a:t>
            </a:r>
            <a:r>
              <a:rPr lang="pt-BR" dirty="0" err="1">
                <a:effectLst/>
              </a:rPr>
              <a:t>modeling</a:t>
            </a:r>
            <a:r>
              <a:rPr lang="pt-BR" dirty="0">
                <a:effectLst/>
              </a:rPr>
              <a:t> for </a:t>
            </a:r>
            <a:r>
              <a:rPr lang="pt-BR" dirty="0" err="1">
                <a:effectLst/>
              </a:rPr>
              <a:t>construct-specific</a:t>
            </a:r>
            <a:r>
              <a:rPr lang="pt-BR" dirty="0">
                <a:effectLst/>
              </a:rPr>
              <a:t> </a:t>
            </a:r>
            <a:r>
              <a:rPr lang="pt-BR" dirty="0" err="1">
                <a:effectLst/>
              </a:rPr>
              <a:t>automatic</a:t>
            </a:r>
            <a:r>
              <a:rPr lang="pt-BR" dirty="0">
                <a:effectLst/>
              </a:rPr>
              <a:t> item </a:t>
            </a:r>
            <a:r>
              <a:rPr lang="pt-BR" dirty="0" err="1">
                <a:effectLst/>
              </a:rPr>
              <a:t>generation</a:t>
            </a:r>
            <a:r>
              <a:rPr lang="pt-BR" dirty="0">
                <a:effectLst/>
              </a:rPr>
              <a:t>. </a:t>
            </a:r>
            <a:r>
              <a:rPr lang="pt-BR" i="1" dirty="0" err="1">
                <a:effectLst/>
              </a:rPr>
              <a:t>Psychometrika</a:t>
            </a:r>
            <a:r>
              <a:rPr lang="pt-BR" dirty="0">
                <a:effectLst/>
              </a:rPr>
              <a:t>, </a:t>
            </a:r>
            <a:r>
              <a:rPr lang="pt-BR" i="1" dirty="0">
                <a:effectLst/>
              </a:rPr>
              <a:t>87</a:t>
            </a:r>
            <a:r>
              <a:rPr lang="pt-BR" dirty="0">
                <a:effectLst/>
              </a:rPr>
              <a:t>, 749–772. </a:t>
            </a:r>
            <a:r>
              <a:rPr lang="pt-BR" dirty="0">
                <a:effectLst/>
                <a:hlinkClick r:id="rId2"/>
              </a:rPr>
              <a:t>https://doi.org/10.1007/s11336-021-09823-9</a:t>
            </a:r>
            <a:endParaRPr lang="pt-BR" dirty="0">
              <a:effectLst/>
            </a:endParaRPr>
          </a:p>
          <a:p>
            <a:pPr marL="0" indent="-45720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pt-BR" dirty="0" err="1">
                <a:effectLst/>
              </a:rPr>
              <a:t>Mehta</a:t>
            </a:r>
            <a:r>
              <a:rPr lang="pt-BR" dirty="0">
                <a:effectLst/>
              </a:rPr>
              <a:t>, </a:t>
            </a:r>
            <a:r>
              <a:rPr lang="pt-BR" dirty="0" err="1">
                <a:effectLst/>
              </a:rPr>
              <a:t>Y</a:t>
            </a:r>
            <a:r>
              <a:rPr lang="pt-BR" dirty="0">
                <a:effectLst/>
              </a:rPr>
              <a:t>., </a:t>
            </a:r>
            <a:r>
              <a:rPr lang="pt-BR" dirty="0" err="1">
                <a:effectLst/>
              </a:rPr>
              <a:t>Majumder</a:t>
            </a:r>
            <a:r>
              <a:rPr lang="pt-BR" dirty="0">
                <a:effectLst/>
              </a:rPr>
              <a:t>, N., </a:t>
            </a:r>
            <a:r>
              <a:rPr lang="pt-BR" dirty="0" err="1">
                <a:effectLst/>
              </a:rPr>
              <a:t>Gelbukh</a:t>
            </a:r>
            <a:r>
              <a:rPr lang="pt-BR" dirty="0">
                <a:effectLst/>
              </a:rPr>
              <a:t>, A., &amp; </a:t>
            </a:r>
            <a:r>
              <a:rPr lang="pt-BR" dirty="0" err="1">
                <a:effectLst/>
              </a:rPr>
              <a:t>Cambria</a:t>
            </a:r>
            <a:r>
              <a:rPr lang="pt-BR" dirty="0">
                <a:effectLst/>
              </a:rPr>
              <a:t>, E. (2020). </a:t>
            </a:r>
            <a:r>
              <a:rPr lang="pt-BR" dirty="0" err="1">
                <a:effectLst/>
              </a:rPr>
              <a:t>Recent</a:t>
            </a:r>
            <a:r>
              <a:rPr lang="pt-BR" dirty="0">
                <a:effectLst/>
              </a:rPr>
              <a:t> </a:t>
            </a:r>
            <a:r>
              <a:rPr lang="pt-BR" dirty="0" err="1">
                <a:effectLst/>
              </a:rPr>
              <a:t>Trends</a:t>
            </a:r>
            <a:r>
              <a:rPr lang="pt-BR" dirty="0">
                <a:effectLst/>
              </a:rPr>
              <a:t> in </a:t>
            </a:r>
            <a:r>
              <a:rPr lang="pt-BR" dirty="0" err="1">
                <a:effectLst/>
              </a:rPr>
              <a:t>Deep</a:t>
            </a:r>
            <a:r>
              <a:rPr lang="pt-BR" dirty="0">
                <a:effectLst/>
              </a:rPr>
              <a:t> Learning </a:t>
            </a:r>
            <a:r>
              <a:rPr lang="pt-BR" dirty="0" err="1">
                <a:effectLst/>
              </a:rPr>
              <a:t>Based</a:t>
            </a:r>
            <a:r>
              <a:rPr lang="pt-BR" dirty="0">
                <a:effectLst/>
              </a:rPr>
              <a:t> </a:t>
            </a:r>
            <a:r>
              <a:rPr lang="pt-BR" dirty="0" err="1">
                <a:effectLst/>
              </a:rPr>
              <a:t>Personality</a:t>
            </a:r>
            <a:r>
              <a:rPr lang="pt-BR" dirty="0">
                <a:effectLst/>
              </a:rPr>
              <a:t> </a:t>
            </a:r>
            <a:r>
              <a:rPr lang="pt-BR" dirty="0" err="1">
                <a:effectLst/>
              </a:rPr>
              <a:t>Detection</a:t>
            </a:r>
            <a:r>
              <a:rPr lang="pt-BR" dirty="0">
                <a:effectLst/>
              </a:rPr>
              <a:t>. </a:t>
            </a:r>
            <a:r>
              <a:rPr lang="pt-BR" i="1" dirty="0">
                <a:effectLst/>
              </a:rPr>
              <a:t>Artificial </a:t>
            </a:r>
            <a:r>
              <a:rPr lang="pt-BR" i="1" dirty="0" err="1">
                <a:effectLst/>
              </a:rPr>
              <a:t>Intelligence</a:t>
            </a:r>
            <a:r>
              <a:rPr lang="pt-BR" i="1" dirty="0">
                <a:effectLst/>
              </a:rPr>
              <a:t> Review</a:t>
            </a:r>
            <a:r>
              <a:rPr lang="pt-BR" dirty="0">
                <a:effectLst/>
              </a:rPr>
              <a:t>, </a:t>
            </a:r>
            <a:r>
              <a:rPr lang="pt-BR" i="1" dirty="0">
                <a:effectLst/>
              </a:rPr>
              <a:t>53</a:t>
            </a:r>
            <a:r>
              <a:rPr lang="pt-BR" dirty="0">
                <a:effectLst/>
              </a:rPr>
              <a:t>(4), 2313–2339. </a:t>
            </a:r>
            <a:r>
              <a:rPr lang="pt-BR" dirty="0">
                <a:effectLst/>
                <a:hlinkClick r:id="rId3"/>
              </a:rPr>
              <a:t>https://doi.org/10.1007/s10462-019-09770-z</a:t>
            </a:r>
            <a:endParaRPr lang="pt-BR" dirty="0">
              <a:effectLst/>
            </a:endParaRPr>
          </a:p>
          <a:p>
            <a:pPr marL="0" indent="-45720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pt-BR" dirty="0" err="1">
                <a:effectLst/>
              </a:rPr>
              <a:t>Plank</a:t>
            </a:r>
            <a:r>
              <a:rPr lang="pt-BR" dirty="0">
                <a:effectLst/>
              </a:rPr>
              <a:t>, B., &amp; </a:t>
            </a:r>
            <a:r>
              <a:rPr lang="pt-BR" dirty="0" err="1">
                <a:effectLst/>
              </a:rPr>
              <a:t>Hovy</a:t>
            </a:r>
            <a:r>
              <a:rPr lang="pt-BR" dirty="0">
                <a:effectLst/>
              </a:rPr>
              <a:t>, D. (2015). </a:t>
            </a:r>
            <a:r>
              <a:rPr lang="pt-BR" dirty="0" err="1">
                <a:effectLst/>
              </a:rPr>
              <a:t>Personality</a:t>
            </a:r>
            <a:r>
              <a:rPr lang="pt-BR" dirty="0">
                <a:effectLst/>
              </a:rPr>
              <a:t> </a:t>
            </a:r>
            <a:r>
              <a:rPr lang="pt-BR" dirty="0" err="1">
                <a:effectLst/>
              </a:rPr>
              <a:t>Traits</a:t>
            </a:r>
            <a:r>
              <a:rPr lang="pt-BR" dirty="0">
                <a:effectLst/>
              </a:rPr>
              <a:t> </a:t>
            </a:r>
            <a:r>
              <a:rPr lang="pt-BR" dirty="0" err="1">
                <a:effectLst/>
              </a:rPr>
              <a:t>on</a:t>
            </a:r>
            <a:r>
              <a:rPr lang="pt-BR" dirty="0">
                <a:effectLst/>
              </a:rPr>
              <a:t> Twitter—</a:t>
            </a:r>
            <a:r>
              <a:rPr lang="pt-BR" dirty="0" err="1">
                <a:effectLst/>
              </a:rPr>
              <a:t>Or</a:t>
            </a:r>
            <a:r>
              <a:rPr lang="pt-BR" dirty="0">
                <a:effectLst/>
              </a:rPr>
              <a:t>—</a:t>
            </a:r>
            <a:r>
              <a:rPr lang="pt-BR" dirty="0" err="1">
                <a:effectLst/>
              </a:rPr>
              <a:t>How</a:t>
            </a:r>
            <a:r>
              <a:rPr lang="pt-BR" dirty="0">
                <a:effectLst/>
              </a:rPr>
              <a:t> </a:t>
            </a:r>
            <a:r>
              <a:rPr lang="pt-BR" dirty="0" err="1">
                <a:effectLst/>
              </a:rPr>
              <a:t>to</a:t>
            </a:r>
            <a:r>
              <a:rPr lang="pt-BR" dirty="0">
                <a:effectLst/>
              </a:rPr>
              <a:t> </a:t>
            </a:r>
            <a:r>
              <a:rPr lang="pt-BR" dirty="0" err="1">
                <a:effectLst/>
              </a:rPr>
              <a:t>Get</a:t>
            </a:r>
            <a:r>
              <a:rPr lang="pt-BR" dirty="0">
                <a:effectLst/>
              </a:rPr>
              <a:t> 1,500 </a:t>
            </a:r>
            <a:r>
              <a:rPr lang="pt-BR" dirty="0" err="1">
                <a:effectLst/>
              </a:rPr>
              <a:t>Personality</a:t>
            </a:r>
            <a:r>
              <a:rPr lang="pt-BR" dirty="0">
                <a:effectLst/>
              </a:rPr>
              <a:t> </a:t>
            </a:r>
            <a:r>
              <a:rPr lang="pt-BR" dirty="0" err="1">
                <a:effectLst/>
              </a:rPr>
              <a:t>Tests</a:t>
            </a:r>
            <a:r>
              <a:rPr lang="pt-BR" dirty="0">
                <a:effectLst/>
              </a:rPr>
              <a:t> in a Week. </a:t>
            </a:r>
            <a:r>
              <a:rPr lang="pt-BR" i="1" dirty="0" err="1">
                <a:effectLst/>
              </a:rPr>
              <a:t>Proceedings</a:t>
            </a:r>
            <a:r>
              <a:rPr lang="pt-BR" i="1" dirty="0">
                <a:effectLst/>
              </a:rPr>
              <a:t> </a:t>
            </a:r>
            <a:r>
              <a:rPr lang="pt-BR" i="1" dirty="0" err="1">
                <a:effectLst/>
              </a:rPr>
              <a:t>of</a:t>
            </a:r>
            <a:r>
              <a:rPr lang="pt-BR" i="1" dirty="0">
                <a:effectLst/>
              </a:rPr>
              <a:t> </a:t>
            </a:r>
            <a:r>
              <a:rPr lang="pt-BR" i="1" dirty="0" err="1">
                <a:effectLst/>
              </a:rPr>
              <a:t>the</a:t>
            </a:r>
            <a:r>
              <a:rPr lang="pt-BR" i="1" dirty="0">
                <a:effectLst/>
              </a:rPr>
              <a:t> 6th Workshop </a:t>
            </a:r>
            <a:r>
              <a:rPr lang="pt-BR" i="1" dirty="0" err="1">
                <a:effectLst/>
              </a:rPr>
              <a:t>on</a:t>
            </a:r>
            <a:r>
              <a:rPr lang="pt-BR" i="1" dirty="0">
                <a:effectLst/>
              </a:rPr>
              <a:t> </a:t>
            </a:r>
            <a:r>
              <a:rPr lang="pt-BR" i="1" dirty="0" err="1">
                <a:effectLst/>
              </a:rPr>
              <a:t>Computational</a:t>
            </a:r>
            <a:r>
              <a:rPr lang="pt-BR" i="1" dirty="0">
                <a:effectLst/>
              </a:rPr>
              <a:t> Approaches </a:t>
            </a:r>
            <a:r>
              <a:rPr lang="pt-BR" i="1" dirty="0" err="1">
                <a:effectLst/>
              </a:rPr>
              <a:t>to</a:t>
            </a:r>
            <a:r>
              <a:rPr lang="pt-BR" i="1" dirty="0">
                <a:effectLst/>
              </a:rPr>
              <a:t> </a:t>
            </a:r>
            <a:r>
              <a:rPr lang="pt-BR" i="1" dirty="0" err="1">
                <a:effectLst/>
              </a:rPr>
              <a:t>Subjectivity</a:t>
            </a:r>
            <a:r>
              <a:rPr lang="pt-BR" i="1" dirty="0">
                <a:effectLst/>
              </a:rPr>
              <a:t>, </a:t>
            </a:r>
            <a:r>
              <a:rPr lang="pt-BR" i="1" dirty="0" err="1">
                <a:effectLst/>
              </a:rPr>
              <a:t>Sentiment</a:t>
            </a:r>
            <a:r>
              <a:rPr lang="pt-BR" i="1" dirty="0">
                <a:effectLst/>
              </a:rPr>
              <a:t> </a:t>
            </a:r>
            <a:r>
              <a:rPr lang="pt-BR" i="1" dirty="0" err="1">
                <a:effectLst/>
              </a:rPr>
              <a:t>and</a:t>
            </a:r>
            <a:r>
              <a:rPr lang="pt-BR" i="1" dirty="0">
                <a:effectLst/>
              </a:rPr>
              <a:t> Social Media </a:t>
            </a:r>
            <a:r>
              <a:rPr lang="pt-BR" i="1" dirty="0" err="1">
                <a:effectLst/>
              </a:rPr>
              <a:t>Analysis</a:t>
            </a:r>
            <a:r>
              <a:rPr lang="pt-BR" dirty="0">
                <a:effectLst/>
              </a:rPr>
              <a:t>, 92–98. </a:t>
            </a:r>
            <a:r>
              <a:rPr lang="pt-BR" dirty="0">
                <a:effectLst/>
                <a:hlinkClick r:id="rId4"/>
              </a:rPr>
              <a:t>https://doi.org/10.18653/v1/W15-2913</a:t>
            </a:r>
            <a:endParaRPr lang="pt-BR" dirty="0">
              <a:effectLst/>
            </a:endParaRPr>
          </a:p>
          <a:p>
            <a:pPr marL="0" indent="-45720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pt-BR" dirty="0">
                <a:effectLst/>
              </a:rPr>
              <a:t>Santos, W. R. dos, &amp; </a:t>
            </a:r>
            <a:r>
              <a:rPr lang="pt-BR" dirty="0" err="1">
                <a:effectLst/>
              </a:rPr>
              <a:t>Paraboni</a:t>
            </a:r>
            <a:r>
              <a:rPr lang="pt-BR" dirty="0">
                <a:effectLst/>
              </a:rPr>
              <a:t>, I. (2019). </a:t>
            </a:r>
            <a:r>
              <a:rPr lang="pt-BR" i="1" dirty="0" err="1">
                <a:effectLst/>
              </a:rPr>
              <a:t>Personality</a:t>
            </a:r>
            <a:r>
              <a:rPr lang="pt-BR" i="1" dirty="0">
                <a:effectLst/>
              </a:rPr>
              <a:t> </a:t>
            </a:r>
            <a:r>
              <a:rPr lang="pt-BR" i="1" dirty="0" err="1">
                <a:effectLst/>
              </a:rPr>
              <a:t>facets</a:t>
            </a:r>
            <a:r>
              <a:rPr lang="pt-BR" i="1" dirty="0">
                <a:effectLst/>
              </a:rPr>
              <a:t> </a:t>
            </a:r>
            <a:r>
              <a:rPr lang="pt-BR" i="1" dirty="0" err="1">
                <a:effectLst/>
              </a:rPr>
              <a:t>recognition</a:t>
            </a:r>
            <a:r>
              <a:rPr lang="pt-BR" i="1" dirty="0">
                <a:effectLst/>
              </a:rPr>
              <a:t> </a:t>
            </a:r>
            <a:r>
              <a:rPr lang="pt-BR" i="1" dirty="0" err="1">
                <a:effectLst/>
              </a:rPr>
              <a:t>from</a:t>
            </a:r>
            <a:r>
              <a:rPr lang="pt-BR" i="1" dirty="0">
                <a:effectLst/>
              </a:rPr>
              <a:t> </a:t>
            </a:r>
            <a:r>
              <a:rPr lang="pt-BR" i="1" dirty="0" err="1">
                <a:effectLst/>
              </a:rPr>
              <a:t>text</a:t>
            </a:r>
            <a:r>
              <a:rPr lang="pt-BR" dirty="0">
                <a:effectLst/>
              </a:rPr>
              <a:t> (arXiv:1810.02980). </a:t>
            </a:r>
            <a:r>
              <a:rPr lang="pt-BR" dirty="0" err="1">
                <a:effectLst/>
              </a:rPr>
              <a:t>arXiv</a:t>
            </a:r>
            <a:r>
              <a:rPr lang="pt-BR" dirty="0">
                <a:effectLst/>
              </a:rPr>
              <a:t>. </a:t>
            </a:r>
            <a:r>
              <a:rPr lang="pt-BR" dirty="0">
                <a:effectLst/>
                <a:hlinkClick r:id="rId5"/>
              </a:rPr>
              <a:t>https://doi.org/10.48550/arXiv.1810.02980</a:t>
            </a:r>
            <a:endParaRPr lang="pt-BR" dirty="0">
              <a:effectLst/>
            </a:endParaRPr>
          </a:p>
          <a:p>
            <a:pPr marL="0" indent="-45720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pt-BR" dirty="0">
                <a:effectLst/>
              </a:rPr>
              <a:t>Soto, C. J., &amp; John, O. P. (2017). The </a:t>
            </a:r>
            <a:r>
              <a:rPr lang="pt-BR" dirty="0" err="1">
                <a:effectLst/>
              </a:rPr>
              <a:t>next</a:t>
            </a:r>
            <a:r>
              <a:rPr lang="pt-BR" dirty="0">
                <a:effectLst/>
              </a:rPr>
              <a:t> Big Five </a:t>
            </a:r>
            <a:r>
              <a:rPr lang="pt-BR" dirty="0" err="1">
                <a:effectLst/>
              </a:rPr>
              <a:t>Inventory</a:t>
            </a:r>
            <a:r>
              <a:rPr lang="pt-BR" dirty="0">
                <a:effectLst/>
              </a:rPr>
              <a:t> (BFI-2): </a:t>
            </a:r>
            <a:r>
              <a:rPr lang="pt-BR" dirty="0" err="1">
                <a:effectLst/>
              </a:rPr>
              <a:t>Developing</a:t>
            </a:r>
            <a:r>
              <a:rPr lang="pt-BR" dirty="0">
                <a:effectLst/>
              </a:rPr>
              <a:t> </a:t>
            </a:r>
            <a:r>
              <a:rPr lang="pt-BR" dirty="0" err="1">
                <a:effectLst/>
              </a:rPr>
              <a:t>and</a:t>
            </a:r>
            <a:r>
              <a:rPr lang="pt-BR" dirty="0">
                <a:effectLst/>
              </a:rPr>
              <a:t> </a:t>
            </a:r>
            <a:r>
              <a:rPr lang="pt-BR" dirty="0" err="1">
                <a:effectLst/>
              </a:rPr>
              <a:t>assessing</a:t>
            </a:r>
            <a:r>
              <a:rPr lang="pt-BR" dirty="0">
                <a:effectLst/>
              </a:rPr>
              <a:t> a </a:t>
            </a:r>
            <a:r>
              <a:rPr lang="pt-BR" dirty="0" err="1">
                <a:effectLst/>
              </a:rPr>
              <a:t>hierarchical</a:t>
            </a:r>
            <a:r>
              <a:rPr lang="pt-BR" dirty="0">
                <a:effectLst/>
              </a:rPr>
              <a:t> model </a:t>
            </a:r>
            <a:r>
              <a:rPr lang="pt-BR" dirty="0" err="1">
                <a:effectLst/>
              </a:rPr>
              <a:t>with</a:t>
            </a:r>
            <a:r>
              <a:rPr lang="pt-BR" dirty="0">
                <a:effectLst/>
              </a:rPr>
              <a:t> 15 </a:t>
            </a:r>
            <a:r>
              <a:rPr lang="pt-BR" dirty="0" err="1">
                <a:effectLst/>
              </a:rPr>
              <a:t>facets</a:t>
            </a:r>
            <a:r>
              <a:rPr lang="pt-BR" dirty="0">
                <a:effectLst/>
              </a:rPr>
              <a:t> </a:t>
            </a:r>
            <a:r>
              <a:rPr lang="pt-BR" dirty="0" err="1">
                <a:effectLst/>
              </a:rPr>
              <a:t>to</a:t>
            </a:r>
            <a:r>
              <a:rPr lang="pt-BR" dirty="0">
                <a:effectLst/>
              </a:rPr>
              <a:t> </a:t>
            </a:r>
            <a:r>
              <a:rPr lang="pt-BR" dirty="0" err="1">
                <a:effectLst/>
              </a:rPr>
              <a:t>enhance</a:t>
            </a:r>
            <a:r>
              <a:rPr lang="pt-BR" dirty="0">
                <a:effectLst/>
              </a:rPr>
              <a:t> bandwidth, </a:t>
            </a:r>
            <a:r>
              <a:rPr lang="pt-BR" dirty="0" err="1">
                <a:effectLst/>
              </a:rPr>
              <a:t>fidelity</a:t>
            </a:r>
            <a:r>
              <a:rPr lang="pt-BR" dirty="0">
                <a:effectLst/>
              </a:rPr>
              <a:t>, </a:t>
            </a:r>
            <a:r>
              <a:rPr lang="pt-BR" dirty="0" err="1">
                <a:effectLst/>
              </a:rPr>
              <a:t>and</a:t>
            </a:r>
            <a:r>
              <a:rPr lang="pt-BR" dirty="0">
                <a:effectLst/>
              </a:rPr>
              <a:t> </a:t>
            </a:r>
            <a:r>
              <a:rPr lang="pt-BR" dirty="0" err="1">
                <a:effectLst/>
              </a:rPr>
              <a:t>predictive</a:t>
            </a:r>
            <a:r>
              <a:rPr lang="pt-BR" dirty="0">
                <a:effectLst/>
              </a:rPr>
              <a:t> </a:t>
            </a:r>
            <a:r>
              <a:rPr lang="pt-BR" dirty="0" err="1">
                <a:effectLst/>
              </a:rPr>
              <a:t>power</a:t>
            </a:r>
            <a:r>
              <a:rPr lang="pt-BR" dirty="0">
                <a:effectLst/>
              </a:rPr>
              <a:t>. </a:t>
            </a:r>
            <a:r>
              <a:rPr lang="pt-BR" i="1" dirty="0" err="1">
                <a:effectLst/>
              </a:rPr>
              <a:t>Journal</a:t>
            </a:r>
            <a:r>
              <a:rPr lang="pt-BR" i="1" dirty="0">
                <a:effectLst/>
              </a:rPr>
              <a:t> </a:t>
            </a:r>
            <a:r>
              <a:rPr lang="pt-BR" i="1" dirty="0" err="1">
                <a:effectLst/>
              </a:rPr>
              <a:t>of</a:t>
            </a:r>
            <a:r>
              <a:rPr lang="pt-BR" i="1" dirty="0">
                <a:effectLst/>
              </a:rPr>
              <a:t> </a:t>
            </a:r>
            <a:r>
              <a:rPr lang="pt-BR" i="1" dirty="0" err="1">
                <a:effectLst/>
              </a:rPr>
              <a:t>Personality</a:t>
            </a:r>
            <a:r>
              <a:rPr lang="pt-BR" i="1" dirty="0">
                <a:effectLst/>
              </a:rPr>
              <a:t> </a:t>
            </a:r>
            <a:r>
              <a:rPr lang="pt-BR" i="1" dirty="0" err="1">
                <a:effectLst/>
              </a:rPr>
              <a:t>and</a:t>
            </a:r>
            <a:r>
              <a:rPr lang="pt-BR" i="1" dirty="0">
                <a:effectLst/>
              </a:rPr>
              <a:t> Social </a:t>
            </a:r>
            <a:r>
              <a:rPr lang="pt-BR" i="1" dirty="0" err="1">
                <a:effectLst/>
              </a:rPr>
              <a:t>Psychology</a:t>
            </a:r>
            <a:r>
              <a:rPr lang="pt-BR" dirty="0">
                <a:effectLst/>
              </a:rPr>
              <a:t>, </a:t>
            </a:r>
            <a:r>
              <a:rPr lang="pt-BR" i="1" dirty="0">
                <a:effectLst/>
              </a:rPr>
              <a:t>113</a:t>
            </a:r>
            <a:r>
              <a:rPr lang="pt-BR" dirty="0">
                <a:effectLst/>
              </a:rPr>
              <a:t>(1), 117–143. </a:t>
            </a:r>
            <a:r>
              <a:rPr lang="pt-BR" dirty="0">
                <a:effectLst/>
                <a:hlinkClick r:id="rId6"/>
              </a:rPr>
              <a:t>https://doi.org/10.1037/pspp0000096</a:t>
            </a:r>
            <a:endParaRPr lang="pt-BR" dirty="0">
              <a:effectLst/>
            </a:endParaRPr>
          </a:p>
          <a:p>
            <a:pPr marL="0" indent="-45720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pt-BR">
                <a:effectLst/>
              </a:rPr>
              <a:t>Stajner</a:t>
            </a:r>
            <a:r>
              <a:rPr lang="pt-BR" dirty="0">
                <a:effectLst/>
              </a:rPr>
              <a:t>, S., &amp; </a:t>
            </a:r>
            <a:r>
              <a:rPr lang="pt-BR" dirty="0" err="1">
                <a:effectLst/>
              </a:rPr>
              <a:t>Yenikent</a:t>
            </a:r>
            <a:r>
              <a:rPr lang="pt-BR" dirty="0">
                <a:effectLst/>
              </a:rPr>
              <a:t>, S. (2020). A </a:t>
            </a:r>
            <a:r>
              <a:rPr lang="pt-BR" dirty="0" err="1">
                <a:effectLst/>
              </a:rPr>
              <a:t>Survey</a:t>
            </a:r>
            <a:r>
              <a:rPr lang="pt-BR" dirty="0">
                <a:effectLst/>
              </a:rPr>
              <a:t> </a:t>
            </a:r>
            <a:r>
              <a:rPr lang="pt-BR" dirty="0" err="1">
                <a:effectLst/>
              </a:rPr>
              <a:t>of</a:t>
            </a:r>
            <a:r>
              <a:rPr lang="pt-BR" dirty="0">
                <a:effectLst/>
              </a:rPr>
              <a:t> </a:t>
            </a:r>
            <a:r>
              <a:rPr lang="pt-BR" dirty="0" err="1">
                <a:effectLst/>
              </a:rPr>
              <a:t>Automatic</a:t>
            </a:r>
            <a:r>
              <a:rPr lang="pt-BR" dirty="0">
                <a:effectLst/>
              </a:rPr>
              <a:t> </a:t>
            </a:r>
            <a:r>
              <a:rPr lang="pt-BR" dirty="0" err="1">
                <a:effectLst/>
              </a:rPr>
              <a:t>Personality</a:t>
            </a:r>
            <a:r>
              <a:rPr lang="pt-BR" dirty="0">
                <a:effectLst/>
              </a:rPr>
              <a:t> </a:t>
            </a:r>
            <a:r>
              <a:rPr lang="pt-BR" dirty="0" err="1">
                <a:effectLst/>
              </a:rPr>
              <a:t>Detection</a:t>
            </a:r>
            <a:r>
              <a:rPr lang="pt-BR" dirty="0">
                <a:effectLst/>
              </a:rPr>
              <a:t> </a:t>
            </a:r>
            <a:r>
              <a:rPr lang="pt-BR" dirty="0" err="1">
                <a:effectLst/>
              </a:rPr>
              <a:t>from</a:t>
            </a:r>
            <a:r>
              <a:rPr lang="pt-BR" dirty="0">
                <a:effectLst/>
              </a:rPr>
              <a:t> </a:t>
            </a:r>
            <a:r>
              <a:rPr lang="pt-BR" dirty="0" err="1">
                <a:effectLst/>
              </a:rPr>
              <a:t>Texts</a:t>
            </a:r>
            <a:r>
              <a:rPr lang="pt-BR" dirty="0">
                <a:effectLst/>
              </a:rPr>
              <a:t>. </a:t>
            </a:r>
            <a:r>
              <a:rPr lang="pt-BR" i="1" dirty="0" err="1">
                <a:effectLst/>
              </a:rPr>
              <a:t>Proceedings</a:t>
            </a:r>
            <a:r>
              <a:rPr lang="pt-BR" i="1" dirty="0">
                <a:effectLst/>
              </a:rPr>
              <a:t> </a:t>
            </a:r>
            <a:r>
              <a:rPr lang="pt-BR" i="1" dirty="0" err="1">
                <a:effectLst/>
              </a:rPr>
              <a:t>of</a:t>
            </a:r>
            <a:r>
              <a:rPr lang="pt-BR" i="1" dirty="0">
                <a:effectLst/>
              </a:rPr>
              <a:t> </a:t>
            </a:r>
            <a:r>
              <a:rPr lang="pt-BR" i="1" dirty="0" err="1">
                <a:effectLst/>
              </a:rPr>
              <a:t>the</a:t>
            </a:r>
            <a:r>
              <a:rPr lang="pt-BR" i="1" dirty="0">
                <a:effectLst/>
              </a:rPr>
              <a:t> 28th </a:t>
            </a:r>
            <a:r>
              <a:rPr lang="pt-BR" i="1" dirty="0" err="1">
                <a:effectLst/>
              </a:rPr>
              <a:t>International</a:t>
            </a:r>
            <a:r>
              <a:rPr lang="pt-BR" i="1" dirty="0">
                <a:effectLst/>
              </a:rPr>
              <a:t> </a:t>
            </a:r>
            <a:r>
              <a:rPr lang="pt-BR" i="1" dirty="0" err="1">
                <a:effectLst/>
              </a:rPr>
              <a:t>Conference</a:t>
            </a:r>
            <a:r>
              <a:rPr lang="pt-BR" i="1" dirty="0">
                <a:effectLst/>
              </a:rPr>
              <a:t> </a:t>
            </a:r>
            <a:r>
              <a:rPr lang="pt-BR" i="1" dirty="0" err="1">
                <a:effectLst/>
              </a:rPr>
              <a:t>on</a:t>
            </a:r>
            <a:r>
              <a:rPr lang="pt-BR" i="1" dirty="0">
                <a:effectLst/>
              </a:rPr>
              <a:t> </a:t>
            </a:r>
            <a:r>
              <a:rPr lang="pt-BR" i="1" dirty="0" err="1">
                <a:effectLst/>
              </a:rPr>
              <a:t>Computational</a:t>
            </a:r>
            <a:r>
              <a:rPr lang="pt-BR" i="1" dirty="0">
                <a:effectLst/>
              </a:rPr>
              <a:t> </a:t>
            </a:r>
            <a:r>
              <a:rPr lang="pt-BR" i="1" dirty="0" err="1">
                <a:effectLst/>
              </a:rPr>
              <a:t>Linguistics</a:t>
            </a:r>
            <a:r>
              <a:rPr lang="pt-BR" dirty="0">
                <a:effectLst/>
              </a:rPr>
              <a:t>, 6284–6295. </a:t>
            </a:r>
            <a:r>
              <a:rPr lang="pt-BR" dirty="0">
                <a:effectLst/>
                <a:hlinkClick r:id="rId7"/>
              </a:rPr>
              <a:t>https://doi.org/10.18653/v1/2020.coling-main.553</a:t>
            </a:r>
            <a:endParaRPr lang="pt-BR" dirty="0">
              <a:effectLst/>
            </a:endParaRPr>
          </a:p>
          <a:p>
            <a:endParaRPr lang="pt-BR" dirty="0">
              <a:effectLst/>
            </a:endParaRPr>
          </a:p>
          <a:p>
            <a:endParaRPr lang="pt-BR" dirty="0">
              <a:effectLst/>
            </a:endParaRPr>
          </a:p>
          <a:p>
            <a:endParaRPr lang="pt-BR" dirty="0">
              <a:effectLst/>
            </a:endParaRP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542973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Problema</a:t>
            </a:r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pt-BR"/>
              <a:t>É possível conhecer o perfil de características pessoais (personalidade, valores, fundamentos morais, interesses) a partir dos textos escritos pelas pessoas?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pt-BR"/>
              <a:t>Textos espontâneos: posts, mensagens escritas nas mídias sociais ?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pt-BR"/>
              <a:t>Textos eliciados: auto-biografias, respostas escritas para perguntas diretas sobre as características pessoais 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pt-BR"/>
              <a:t>Existem técnicas de avaliação baseadas em auto-relato (medidas indiretas)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pt-BR"/>
              <a:t>Propensas ao falseamento.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pt-BR"/>
              <a:t>Demandam tempo e recursos da pessoa (um sistema automatizado poderia ter uma amostra praticamente imensa das pessoas como se verá adiante)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Problema</a:t>
            </a:r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pt-BR"/>
              <a:t>A personalidade refere-se ao conjunto único de pensamentos, sentimentos e padrões comportamentais consistentes que caracterizam um indivíduo e o diferenciam dos outros. A combinação dessas características molda como ele interage com seu ambiente e com outros indivíduos.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pt-BR"/>
              <a:t>O comportamento verbal expressivo é potencialmente expressão da personalidade: </a:t>
            </a:r>
            <a:r>
              <a:rPr lang="pt-BR" u="sng"/>
              <a:t>observação direta</a:t>
            </a:r>
            <a:r>
              <a:rPr lang="pt-BR"/>
              <a:t> 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pt-BR"/>
              <a:t>Será que os textos produzidos por uma pessoa (+modelo sistematiza essa informação) é uma fonte de observação direta mais válida para avaliar a personalidade? 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Relevância</a:t>
            </a:r>
            <a:endParaRPr/>
          </a:p>
        </p:txBody>
      </p:sp>
      <p:sp>
        <p:nvSpPr>
          <p:cNvPr id="73" name="Google Shape;73;p16"/>
          <p:cNvSpPr txBox="1">
            <a:spLocks noGrp="1"/>
          </p:cNvSpPr>
          <p:nvPr>
            <p:ph type="body" idx="1"/>
          </p:nvPr>
        </p:nvSpPr>
        <p:spPr>
          <a:xfrm>
            <a:off x="-40425" y="1068775"/>
            <a:ext cx="28233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10000"/>
          </a:bodyPr>
          <a:lstStyle/>
          <a:p>
            <a:pPr marL="457200" lvl="0" indent="-334327" algn="l" rtl="0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pt-BR" dirty="0"/>
              <a:t>monitoramento de saúde mental </a:t>
            </a:r>
            <a:endParaRPr dirty="0"/>
          </a:p>
          <a:p>
            <a:pPr marL="457200" lvl="0" indent="-334327" algn="l" rtl="0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pt-BR" dirty="0"/>
              <a:t>criação de conteúdo personalizado </a:t>
            </a:r>
          </a:p>
          <a:p>
            <a:pPr marL="457200" lvl="0" indent="-334327" algn="l" rtl="0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-US" dirty="0"/>
              <a:t>“Steering language models” para que </a:t>
            </a:r>
            <a:r>
              <a:rPr lang="en-US" dirty="0" err="1"/>
              <a:t>reflitam</a:t>
            </a:r>
            <a:r>
              <a:rPr lang="en-US" dirty="0"/>
              <a:t> as </a:t>
            </a:r>
            <a:r>
              <a:rPr lang="en-US" dirty="0" err="1"/>
              <a:t>características</a:t>
            </a:r>
            <a:r>
              <a:rPr lang="en-US" dirty="0"/>
              <a:t>/</a:t>
            </a:r>
            <a:r>
              <a:rPr lang="en-US" dirty="0" err="1"/>
              <a:t>valores</a:t>
            </a:r>
            <a:r>
              <a:rPr lang="en-US" dirty="0"/>
              <a:t> do </a:t>
            </a:r>
            <a:r>
              <a:rPr lang="en-US" dirty="0" err="1"/>
              <a:t>usuário</a:t>
            </a:r>
            <a:endParaRPr dirty="0"/>
          </a:p>
          <a:p>
            <a:pPr marL="457200" lvl="0" indent="-334327" algn="l" rtl="0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pt-BR" dirty="0"/>
              <a:t>pesquisa psicológica - </a:t>
            </a:r>
            <a:r>
              <a:rPr lang="pt-BR" dirty="0" err="1"/>
              <a:t>geographic</a:t>
            </a:r>
            <a:r>
              <a:rPr lang="pt-BR" dirty="0"/>
              <a:t> </a:t>
            </a:r>
            <a:r>
              <a:rPr lang="pt-BR" dirty="0" err="1"/>
              <a:t>personality</a:t>
            </a:r>
            <a:r>
              <a:rPr lang="pt-BR" dirty="0"/>
              <a:t>,</a:t>
            </a:r>
            <a:endParaRPr dirty="0"/>
          </a:p>
          <a:p>
            <a:pPr marL="457200" lvl="0" indent="-334327" algn="l" rtl="0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pt-BR" dirty="0"/>
              <a:t>recursos humanos etc.</a:t>
            </a:r>
          </a:p>
          <a:p>
            <a:pPr indent="-334327">
              <a:buSzPct val="100000"/>
              <a:buFont typeface="Arial"/>
              <a:buChar char="-"/>
            </a:pPr>
            <a:r>
              <a:rPr lang="pt-BR" dirty="0"/>
              <a:t>marketing psicográfico (ética ....)</a:t>
            </a:r>
            <a:endParaRPr dirty="0"/>
          </a:p>
          <a:p>
            <a:pPr marL="457200" lvl="0" indent="-334327" algn="l" rtl="0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  <p:pic>
        <p:nvPicPr>
          <p:cNvPr id="74" name="Google Shape;74;p16"/>
          <p:cNvPicPr preferRelativeResize="0"/>
          <p:nvPr/>
        </p:nvPicPr>
        <p:blipFill rotWithShape="1">
          <a:blip r:embed="rId3">
            <a:alphaModFix/>
          </a:blip>
          <a:srcRect l="-3871" t="2260" r="9682" b="3550"/>
          <a:stretch/>
        </p:blipFill>
        <p:spPr>
          <a:xfrm>
            <a:off x="2782875" y="328138"/>
            <a:ext cx="2733704" cy="3820973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29450" y="185300"/>
            <a:ext cx="3125625" cy="410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Hipótese léxica e o Big5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17"/>
          <p:cNvSpPr txBox="1">
            <a:spLocks noGrp="1"/>
          </p:cNvSpPr>
          <p:nvPr>
            <p:ph type="body" idx="1"/>
          </p:nvPr>
        </p:nvSpPr>
        <p:spPr>
          <a:xfrm>
            <a:off x="128000" y="107082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pt-BR"/>
              <a:t>É uma teoria que postula que os elementos mais significativos da personalidade humana são codificados na </a:t>
            </a:r>
            <a:r>
              <a:rPr lang="pt-BR" u="sng"/>
              <a:t>linguagem</a:t>
            </a:r>
            <a:r>
              <a:rPr lang="pt-BR"/>
              <a:t>. A ideia é que, se uma característica é importante e universal para a interação humana, ela se tornará parte da linguagem que as pessoas usam para descrever umas às outras.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pt-BR"/>
              <a:t>Deu origem ao modelo BIG-5: Abertura, Conscienciosidade, Extroversão, Amabilidade e Neuroticismo (OCEAN) a partir da clusterização de adjetivos presentes no dicionário descrevendo características pessoais. 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700" y="417275"/>
            <a:ext cx="4238650" cy="265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649400"/>
            <a:ext cx="4470275" cy="227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9"/>
          <p:cNvSpPr txBox="1">
            <a:spLocks noGrp="1"/>
          </p:cNvSpPr>
          <p:nvPr>
            <p:ph type="title"/>
          </p:nvPr>
        </p:nvSpPr>
        <p:spPr>
          <a:xfrm>
            <a:off x="364000" y="893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 que tudo isso tem a ver com busca ?</a:t>
            </a:r>
            <a:endParaRPr/>
          </a:p>
        </p:txBody>
      </p:sp>
      <p:sp>
        <p:nvSpPr>
          <p:cNvPr id="93" name="Google Shape;93;p19"/>
          <p:cNvSpPr txBox="1">
            <a:spLocks noGrp="1"/>
          </p:cNvSpPr>
          <p:nvPr>
            <p:ph type="body" idx="1"/>
          </p:nvPr>
        </p:nvSpPr>
        <p:spPr>
          <a:xfrm>
            <a:off x="4877400" y="833375"/>
            <a:ext cx="4007100" cy="414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As </a:t>
            </a:r>
            <a:r>
              <a:rPr lang="pt-BR">
                <a:solidFill>
                  <a:srgbClr val="6FA8DC"/>
                </a:solidFill>
              </a:rPr>
              <a:t>afirmações/itens</a:t>
            </a:r>
            <a:r>
              <a:rPr lang="pt-BR"/>
              <a:t> de um teste são como </a:t>
            </a:r>
            <a:r>
              <a:rPr lang="pt-BR" u="sng"/>
              <a:t>perguntas/query</a:t>
            </a:r>
            <a:endParaRPr u="sng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pt-BR"/>
              <a:t>A </a:t>
            </a:r>
            <a:r>
              <a:rPr lang="pt-BR">
                <a:solidFill>
                  <a:srgbClr val="CC0000"/>
                </a:solidFill>
              </a:rPr>
              <a:t>história de vida</a:t>
            </a:r>
            <a:r>
              <a:rPr lang="pt-BR"/>
              <a:t> armazenada na memória de longo prazo são as </a:t>
            </a:r>
            <a:r>
              <a:rPr lang="pt-BR" u="sng"/>
              <a:t>passagens</a:t>
            </a:r>
            <a:r>
              <a:rPr lang="pt-BR"/>
              <a:t> de um documento amplo que representa a autobiografia completa e viva da pessoa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pt-BR"/>
              <a:t>A resposta é o </a:t>
            </a:r>
            <a:r>
              <a:rPr lang="pt-BR" u="sng">
                <a:solidFill>
                  <a:srgbClr val="6AA84F"/>
                </a:solidFill>
              </a:rPr>
              <a:t>escore </a:t>
            </a:r>
            <a:r>
              <a:rPr lang="pt-BR">
                <a:solidFill>
                  <a:srgbClr val="6AA84F"/>
                </a:solidFill>
              </a:rPr>
              <a:t>de relevância</a:t>
            </a:r>
            <a:r>
              <a:rPr lang="pt-BR"/>
              <a:t> da query para descrever as passagens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pt-BR"/>
              <a:t>A </a:t>
            </a:r>
            <a:r>
              <a:rPr lang="pt-BR">
                <a:solidFill>
                  <a:srgbClr val="EA9999"/>
                </a:solidFill>
              </a:rPr>
              <a:t>medida</a:t>
            </a:r>
            <a:r>
              <a:rPr lang="pt-BR"/>
              <a:t> da personalidade é uma </a:t>
            </a:r>
            <a:r>
              <a:rPr lang="pt-BR" u="sng"/>
              <a:t>agregação</a:t>
            </a:r>
            <a:r>
              <a:rPr lang="pt-BR"/>
              <a:t> desses escores de relevância por categoria das queries (extroversão, abertura, etc)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pt-BR"/>
              <a:t>A idéia central desse trabalho é usar os textos (comportamentos diretos) produzidos da pessoa como passagens ! E evitar o bottleneck/gargalo da memória e recursos cognitivos do sujeito como observador de si mesmo (de sua memória) para ter as passagens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/>
              <a:t>Mais perguntas da pesquisa: Será que os textos produzidos espontaneamente serão boas amostras da personalidade de uma pessoa? Qual o tamanho desse texto para se ter uma visão compreensiva da personalidade ? Quais tipos de textos serão mais informativos?</a:t>
            </a:r>
            <a:endParaRPr/>
          </a:p>
        </p:txBody>
      </p:sp>
      <p:pic>
        <p:nvPicPr>
          <p:cNvPr id="94" name="Google Shape;9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325" y="1023600"/>
            <a:ext cx="4615148" cy="3096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75406" y="3136131"/>
            <a:ext cx="793200" cy="793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pt-BR"/>
              <a:t>Método</a:t>
            </a:r>
            <a:endParaRPr/>
          </a:p>
        </p:txBody>
      </p:sp>
      <p:sp>
        <p:nvSpPr>
          <p:cNvPr id="69" name="Google Shape;69;p15"/>
          <p:cNvSpPr txBox="1">
            <a:spLocks noGrp="1"/>
          </p:cNvSpPr>
          <p:nvPr>
            <p:ph type="body" idx="1"/>
          </p:nvPr>
        </p:nvSpPr>
        <p:spPr>
          <a:xfrm>
            <a:off x="4346725" y="384925"/>
            <a:ext cx="4076100" cy="83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pt-BR" b="1" dirty="0" err="1"/>
              <a:t>Datasets</a:t>
            </a:r>
            <a:r>
              <a:rPr lang="pt-BR" b="1" dirty="0"/>
              <a:t> Query</a:t>
            </a:r>
            <a:r>
              <a:rPr lang="pt-BR" dirty="0"/>
              <a:t>: Base de itens: 415 itens de 3 testes de personalidade em português</a:t>
            </a:r>
            <a:endParaRPr dirty="0"/>
          </a:p>
        </p:txBody>
      </p:sp>
      <p:pic>
        <p:nvPicPr>
          <p:cNvPr id="70" name="Google Shape;7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500" y="1152475"/>
            <a:ext cx="3574800" cy="2694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32500" y="1715175"/>
            <a:ext cx="5001175" cy="2390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644</TotalTime>
  <Words>1429</Words>
  <Application>Microsoft Macintosh PowerPoint</Application>
  <PresentationFormat>Apresentação na tela (16:9)</PresentationFormat>
  <Paragraphs>100</Paragraphs>
  <Slides>24</Slides>
  <Notes>10</Notes>
  <HiddenSlides>0</HiddenSlides>
  <MMClips>0</MMClips>
  <ScaleCrop>false</ScaleCrop>
  <HeadingPairs>
    <vt:vector size="6" baseType="variant">
      <vt:variant>
        <vt:lpstr>Fontes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24</vt:i4>
      </vt:variant>
    </vt:vector>
  </HeadingPairs>
  <TitlesOfParts>
    <vt:vector size="27" baseType="lpstr">
      <vt:lpstr>Arial</vt:lpstr>
      <vt:lpstr>Times New Roman</vt:lpstr>
      <vt:lpstr>Simple Light</vt:lpstr>
      <vt:lpstr>Avaliação da Personalidade (Big Five) a partir de posts no facebook usando ColB5ERT</vt:lpstr>
      <vt:lpstr>Introdução</vt:lpstr>
      <vt:lpstr>Problema</vt:lpstr>
      <vt:lpstr>Problema</vt:lpstr>
      <vt:lpstr>Relevância</vt:lpstr>
      <vt:lpstr>Hipótese léxica e o Big5 </vt:lpstr>
      <vt:lpstr>Apresentação do PowerPoint</vt:lpstr>
      <vt:lpstr>O que tudo isso tem a ver com busca ?</vt:lpstr>
      <vt:lpstr>Método</vt:lpstr>
      <vt:lpstr>Datasets documents</vt:lpstr>
      <vt:lpstr>Apresentação do PowerPoint</vt:lpstr>
      <vt:lpstr>Idéia 1: treinar (finetunning) ColBERT a partir dessa base = ColB5BERT bi-encoder</vt:lpstr>
      <vt:lpstr>Como organizar os dados para treino (exemplos relevantes e não relevantes)</vt:lpstr>
      <vt:lpstr>Como organizar os dados para treino (exemplos relevantes e não relevantes)</vt:lpstr>
      <vt:lpstr>Dados e loss function</vt:lpstr>
      <vt:lpstr>Resultados</vt:lpstr>
      <vt:lpstr>Apresentação do PowerPoint</vt:lpstr>
      <vt:lpstr>Apresentação do PowerPoint</vt:lpstr>
      <vt:lpstr>Apresentação do PowerPoint</vt:lpstr>
      <vt:lpstr>Apresentação do PowerPoint</vt:lpstr>
      <vt:lpstr>Regressão predizendo os escores a partir de 10 escores via ColB5ERT</vt:lpstr>
      <vt:lpstr>Apresentação do PowerPoint</vt:lpstr>
      <vt:lpstr>Apresentação do PowerPoint</vt:lpstr>
      <vt:lpstr>Referências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Avaliação da Personalidade (Big Five) a partir de posts no facebook usando ColB5ERT</dc:title>
  <cp:lastModifiedBy>Ricardo Primi</cp:lastModifiedBy>
  <cp:revision>13</cp:revision>
  <dcterms:modified xsi:type="dcterms:W3CDTF">2023-07-10T22:04:59Z</dcterms:modified>
</cp:coreProperties>
</file>